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60" r:id="rId5"/>
    <p:sldId id="261" r:id="rId6"/>
    <p:sldId id="262" r:id="rId7"/>
    <p:sldId id="264" r:id="rId8"/>
    <p:sldId id="263" r:id="rId9"/>
    <p:sldId id="265" r:id="rId10"/>
    <p:sldId id="271" r:id="rId11"/>
    <p:sldId id="266" r:id="rId12"/>
    <p:sldId id="267" r:id="rId13"/>
    <p:sldId id="269" r:id="rId14"/>
    <p:sldId id="270" r:id="rId15"/>
    <p:sldId id="273" r:id="rId16"/>
    <p:sldId id="272" r:id="rId17"/>
    <p:sldId id="274" r:id="rId18"/>
    <p:sldId id="275" r:id="rId19"/>
    <p:sldId id="276" r:id="rId20"/>
    <p:sldId id="277" r:id="rId21"/>
    <p:sldId id="278" r:id="rId22"/>
    <p:sldId id="279" r:id="rId23"/>
    <p:sldId id="280" r:id="rId24"/>
    <p:sldId id="282" r:id="rId25"/>
    <p:sldId id="283" r:id="rId26"/>
    <p:sldId id="285" r:id="rId27"/>
    <p:sldId id="286" r:id="rId28"/>
    <p:sldId id="287" r:id="rId29"/>
    <p:sldId id="281" r:id="rId30"/>
    <p:sldId id="284" r:id="rId31"/>
    <p:sldId id="288" r:id="rId32"/>
    <p:sldId id="289" r:id="rId33"/>
    <p:sldId id="290" r:id="rId34"/>
    <p:sldId id="291" r:id="rId35"/>
    <p:sldId id="292" r:id="rId36"/>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76B4B-DCD9-9C41-B911-85DAA425B871}" v="630" dt="2021-08-31T19:47:2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9"/>
  </p:normalViewPr>
  <p:slideViewPr>
    <p:cSldViewPr snapToGrid="0" snapToObjects="1">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01/03/2022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01/03/2022</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01/03/2022</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Discrete Math Chapter </a:t>
            </a:r>
            <a:r>
              <a:rPr lang="en-US" altLang="zh-TW" sz="4800" dirty="0"/>
              <a:t>6</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fontScale="92500" lnSpcReduction="10000"/>
          </a:bodyPr>
          <a:lstStyle/>
          <a:p>
            <a:pPr algn="l"/>
            <a:r>
              <a:rPr lang="en-US" sz="4800" i="1" dirty="0"/>
              <a:t>Graphs and Trees</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4A7D5030-D686-DE4B-A11A-9D3408C376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4273" y="1047750"/>
            <a:ext cx="4762500" cy="4762500"/>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C4A6-D380-4045-A181-A6CC5B957E42}"/>
              </a:ext>
            </a:extLst>
          </p:cNvPr>
          <p:cNvSpPr>
            <a:spLocks noGrp="1"/>
          </p:cNvSpPr>
          <p:nvPr>
            <p:ph type="title"/>
          </p:nvPr>
        </p:nvSpPr>
        <p:spPr/>
        <p:txBody>
          <a:bodyPr/>
          <a:lstStyle/>
          <a:p>
            <a:r>
              <a:rPr lang="en-TW" dirty="0"/>
              <a:t>Example 6-1-1</a:t>
            </a:r>
          </a:p>
        </p:txBody>
      </p:sp>
      <p:sp>
        <p:nvSpPr>
          <p:cNvPr id="3" name="Content Placeholder 2">
            <a:extLst>
              <a:ext uri="{FF2B5EF4-FFF2-40B4-BE49-F238E27FC236}">
                <a16:creationId xmlns:a16="http://schemas.microsoft.com/office/drawing/2014/main" id="{C69CA0FC-3E58-0F48-8FBA-C6DB57600B1A}"/>
              </a:ext>
            </a:extLst>
          </p:cNvPr>
          <p:cNvSpPr>
            <a:spLocks noGrp="1"/>
          </p:cNvSpPr>
          <p:nvPr>
            <p:ph idx="1"/>
          </p:nvPr>
        </p:nvSpPr>
        <p:spPr/>
        <p:txBody>
          <a:bodyPr/>
          <a:lstStyle/>
          <a:p>
            <a:pPr marL="0" indent="0">
              <a:buNone/>
            </a:pPr>
            <a:r>
              <a:rPr lang="en-TW" dirty="0"/>
              <a:t>How many edges are there in a complete graph of 5 nodes? What about 100 nodes? What about n nodes?</a:t>
            </a:r>
          </a:p>
        </p:txBody>
      </p:sp>
    </p:spTree>
    <p:extLst>
      <p:ext uri="{BB962C8B-B14F-4D97-AF65-F5344CB8AC3E}">
        <p14:creationId xmlns:p14="http://schemas.microsoft.com/office/powerpoint/2010/main" val="368164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7DE0-1545-9E44-AD6E-D978EF1585A4}"/>
              </a:ext>
            </a:extLst>
          </p:cNvPr>
          <p:cNvSpPr>
            <a:spLocks noGrp="1"/>
          </p:cNvSpPr>
          <p:nvPr>
            <p:ph type="title"/>
          </p:nvPr>
        </p:nvSpPr>
        <p:spPr/>
        <p:txBody>
          <a:bodyPr/>
          <a:lstStyle/>
          <a:p>
            <a:r>
              <a:rPr lang="en-TW" dirty="0"/>
              <a:t>Isomorphism</a:t>
            </a:r>
          </a:p>
        </p:txBody>
      </p:sp>
      <p:sp>
        <p:nvSpPr>
          <p:cNvPr id="3" name="Content Placeholder 2">
            <a:extLst>
              <a:ext uri="{FF2B5EF4-FFF2-40B4-BE49-F238E27FC236}">
                <a16:creationId xmlns:a16="http://schemas.microsoft.com/office/drawing/2014/main" id="{876874F4-22E4-9B4F-89C1-9228346AAC39}"/>
              </a:ext>
            </a:extLst>
          </p:cNvPr>
          <p:cNvSpPr>
            <a:spLocks noGrp="1"/>
          </p:cNvSpPr>
          <p:nvPr>
            <p:ph idx="1"/>
          </p:nvPr>
        </p:nvSpPr>
        <p:spPr/>
        <p:txBody>
          <a:bodyPr/>
          <a:lstStyle/>
          <a:p>
            <a:pPr marL="0" indent="0">
              <a:buNone/>
            </a:pPr>
            <a:r>
              <a:rPr lang="en-US" dirty="0"/>
              <a:t>Two graphs G1 and G2 are isomorphic if there exists a matching between their vertices so that two vertices are connected by an edge in G1 if and only if corresponding vertices are connected by an edge in G2.</a:t>
            </a:r>
          </a:p>
          <a:p>
            <a:pPr marL="0" indent="0">
              <a:buNone/>
            </a:pPr>
            <a:r>
              <a:rPr lang="en-US" dirty="0"/>
              <a:t>For example, in the following graph 1, 2, and 3, 1 and 2 are isomorphic, but 3 is not isomorphic with 1 or 2.</a:t>
            </a:r>
            <a:endParaRPr lang="en-TW" dirty="0"/>
          </a:p>
        </p:txBody>
      </p:sp>
      <p:pic>
        <p:nvPicPr>
          <p:cNvPr id="5" name="Graphic 4">
            <a:extLst>
              <a:ext uri="{FF2B5EF4-FFF2-40B4-BE49-F238E27FC236}">
                <a16:creationId xmlns:a16="http://schemas.microsoft.com/office/drawing/2014/main" id="{83FC0C3C-8117-6440-8B6C-D06026F102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6434" y="4519662"/>
            <a:ext cx="2578884" cy="1873084"/>
          </a:xfrm>
          <a:prstGeom prst="rect">
            <a:avLst/>
          </a:prstGeom>
        </p:spPr>
      </p:pic>
      <p:pic>
        <p:nvPicPr>
          <p:cNvPr id="7" name="Graphic 6">
            <a:extLst>
              <a:ext uri="{FF2B5EF4-FFF2-40B4-BE49-F238E27FC236}">
                <a16:creationId xmlns:a16="http://schemas.microsoft.com/office/drawing/2014/main" id="{0441865C-7640-924F-A839-96332641B2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3947" y="4519662"/>
            <a:ext cx="2763090" cy="1873084"/>
          </a:xfrm>
          <a:prstGeom prst="rect">
            <a:avLst/>
          </a:prstGeom>
        </p:spPr>
      </p:pic>
      <p:pic>
        <p:nvPicPr>
          <p:cNvPr id="9" name="Graphic 8">
            <a:extLst>
              <a:ext uri="{FF2B5EF4-FFF2-40B4-BE49-F238E27FC236}">
                <a16:creationId xmlns:a16="http://schemas.microsoft.com/office/drawing/2014/main" id="{D3EBA2B3-7AFC-1C49-A2D5-92994AC208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0621" y="4519662"/>
            <a:ext cx="2831280" cy="1873084"/>
          </a:xfrm>
          <a:prstGeom prst="rect">
            <a:avLst/>
          </a:prstGeom>
        </p:spPr>
      </p:pic>
    </p:spTree>
    <p:extLst>
      <p:ext uri="{BB962C8B-B14F-4D97-AF65-F5344CB8AC3E}">
        <p14:creationId xmlns:p14="http://schemas.microsoft.com/office/powerpoint/2010/main" val="324835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86DE-4580-1344-9AE5-84AE6FEF5364}"/>
              </a:ext>
            </a:extLst>
          </p:cNvPr>
          <p:cNvSpPr>
            <a:spLocks noGrp="1"/>
          </p:cNvSpPr>
          <p:nvPr>
            <p:ph type="title"/>
          </p:nvPr>
        </p:nvSpPr>
        <p:spPr/>
        <p:txBody>
          <a:bodyPr/>
          <a:lstStyle/>
          <a:p>
            <a:r>
              <a:rPr lang="en-TW" dirty="0"/>
              <a:t>Isomorphism</a:t>
            </a:r>
          </a:p>
        </p:txBody>
      </p:sp>
      <p:sp>
        <p:nvSpPr>
          <p:cNvPr id="3" name="Content Placeholder 2">
            <a:extLst>
              <a:ext uri="{FF2B5EF4-FFF2-40B4-BE49-F238E27FC236}">
                <a16:creationId xmlns:a16="http://schemas.microsoft.com/office/drawing/2014/main" id="{C47BF183-AFE1-7B4F-87F8-E0457B02B7B5}"/>
              </a:ext>
            </a:extLst>
          </p:cNvPr>
          <p:cNvSpPr>
            <a:spLocks noGrp="1"/>
          </p:cNvSpPr>
          <p:nvPr>
            <p:ph idx="1"/>
          </p:nvPr>
        </p:nvSpPr>
        <p:spPr>
          <a:xfrm>
            <a:off x="838200" y="1825625"/>
            <a:ext cx="7206049" cy="4351338"/>
          </a:xfrm>
        </p:spPr>
        <p:txBody>
          <a:bodyPr/>
          <a:lstStyle/>
          <a:p>
            <a:pPr marL="0" indent="0">
              <a:buNone/>
            </a:pPr>
            <a:r>
              <a:rPr lang="en-TW" dirty="0"/>
              <a:t>Sometimes, it would be hard to see the isomorphic relation between graphs.</a:t>
            </a:r>
            <a:r>
              <a:rPr lang="zh-TW" altLang="en-US" dirty="0"/>
              <a:t> </a:t>
            </a:r>
            <a:r>
              <a:rPr lang="en-US" altLang="zh-TW" dirty="0"/>
              <a:t>For example, it’s</a:t>
            </a:r>
            <a:r>
              <a:rPr lang="zh-TW" altLang="en-US" dirty="0"/>
              <a:t> </a:t>
            </a:r>
            <a:r>
              <a:rPr lang="en-US" altLang="zh-TW" dirty="0"/>
              <a:t>simple</a:t>
            </a:r>
            <a:r>
              <a:rPr lang="zh-TW" altLang="en-US" dirty="0"/>
              <a:t> </a:t>
            </a:r>
            <a:r>
              <a:rPr lang="en-US" altLang="zh-TW" dirty="0"/>
              <a:t>to</a:t>
            </a:r>
            <a:r>
              <a:rPr lang="zh-TW" altLang="en-US" dirty="0"/>
              <a:t> </a:t>
            </a:r>
            <a:r>
              <a:rPr lang="en-US" altLang="zh-TW" dirty="0"/>
              <a:t>tell</a:t>
            </a:r>
            <a:r>
              <a:rPr lang="zh-TW" altLang="en-US" dirty="0"/>
              <a:t> </a:t>
            </a:r>
            <a:r>
              <a:rPr lang="en-US" altLang="zh-TW" dirty="0"/>
              <a:t>that</a:t>
            </a:r>
            <a:r>
              <a:rPr lang="zh-TW" altLang="en-US" dirty="0"/>
              <a:t> </a:t>
            </a:r>
            <a:r>
              <a:rPr lang="en-US" altLang="zh-TW" dirty="0"/>
              <a:t>these</a:t>
            </a:r>
            <a:r>
              <a:rPr lang="zh-TW" altLang="en-US" dirty="0"/>
              <a:t> </a:t>
            </a:r>
            <a:r>
              <a:rPr lang="en-US" altLang="zh-TW" dirty="0"/>
              <a:t>2</a:t>
            </a:r>
            <a:r>
              <a:rPr lang="zh-TW" altLang="en-US" dirty="0"/>
              <a:t> </a:t>
            </a:r>
            <a:r>
              <a:rPr lang="en-US" altLang="zh-TW" dirty="0"/>
              <a:t>graphs</a:t>
            </a:r>
            <a:r>
              <a:rPr lang="zh-TW" altLang="en-US" dirty="0"/>
              <a:t> </a:t>
            </a:r>
            <a:r>
              <a:rPr lang="en-US" altLang="zh-TW" dirty="0"/>
              <a:t>are</a:t>
            </a:r>
            <a:r>
              <a:rPr lang="zh-TW" altLang="en-US" dirty="0"/>
              <a:t> </a:t>
            </a:r>
            <a:r>
              <a:rPr lang="en-US" altLang="zh-TW" dirty="0"/>
              <a:t>not</a:t>
            </a:r>
            <a:r>
              <a:rPr lang="zh-TW" altLang="en-US" dirty="0"/>
              <a:t> </a:t>
            </a:r>
            <a:r>
              <a:rPr lang="en-US" altLang="zh-TW" dirty="0"/>
              <a:t>isomorphic.</a:t>
            </a:r>
            <a:endParaRPr lang="en-US" dirty="0"/>
          </a:p>
          <a:p>
            <a:pPr marL="0" indent="0">
              <a:buNone/>
            </a:pPr>
            <a:r>
              <a:rPr lang="en-US" dirty="0"/>
              <a:t>However, it’s hard to tell that the following 2 graphs are isomorphic.</a:t>
            </a:r>
            <a:endParaRPr lang="en-TW" dirty="0"/>
          </a:p>
        </p:txBody>
      </p:sp>
      <p:pic>
        <p:nvPicPr>
          <p:cNvPr id="5" name="Graphic 4">
            <a:extLst>
              <a:ext uri="{FF2B5EF4-FFF2-40B4-BE49-F238E27FC236}">
                <a16:creationId xmlns:a16="http://schemas.microsoft.com/office/drawing/2014/main" id="{28336B74-BF99-C949-AC95-DDF88CA5FC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9470" y="1038913"/>
            <a:ext cx="1983735" cy="1757788"/>
          </a:xfrm>
          <a:prstGeom prst="rect">
            <a:avLst/>
          </a:prstGeom>
        </p:spPr>
      </p:pic>
      <p:pic>
        <p:nvPicPr>
          <p:cNvPr id="7" name="Graphic 6">
            <a:extLst>
              <a:ext uri="{FF2B5EF4-FFF2-40B4-BE49-F238E27FC236}">
                <a16:creationId xmlns:a16="http://schemas.microsoft.com/office/drawing/2014/main" id="{27AD2BB6-DF7A-A744-BC63-67EF984439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3205" y="2234848"/>
            <a:ext cx="1326391" cy="1194152"/>
          </a:xfrm>
          <a:prstGeom prst="rect">
            <a:avLst/>
          </a:prstGeom>
        </p:spPr>
      </p:pic>
      <p:pic>
        <p:nvPicPr>
          <p:cNvPr id="9" name="Graphic 8">
            <a:extLst>
              <a:ext uri="{FF2B5EF4-FFF2-40B4-BE49-F238E27FC236}">
                <a16:creationId xmlns:a16="http://schemas.microsoft.com/office/drawing/2014/main" id="{1EFD3CE4-3D1D-9641-A9CA-240D6F23C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0586" y="4161266"/>
            <a:ext cx="2503273" cy="2437107"/>
          </a:xfrm>
          <a:prstGeom prst="rect">
            <a:avLst/>
          </a:prstGeom>
        </p:spPr>
      </p:pic>
      <p:pic>
        <p:nvPicPr>
          <p:cNvPr id="11" name="Graphic 10">
            <a:extLst>
              <a:ext uri="{FF2B5EF4-FFF2-40B4-BE49-F238E27FC236}">
                <a16:creationId xmlns:a16="http://schemas.microsoft.com/office/drawing/2014/main" id="{32872A3A-B50B-CE42-8B11-F7D67D993A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02459" y="4001294"/>
            <a:ext cx="1316268" cy="2586037"/>
          </a:xfrm>
          <a:prstGeom prst="rect">
            <a:avLst/>
          </a:prstGeom>
        </p:spPr>
      </p:pic>
    </p:spTree>
    <p:extLst>
      <p:ext uri="{BB962C8B-B14F-4D97-AF65-F5344CB8AC3E}">
        <p14:creationId xmlns:p14="http://schemas.microsoft.com/office/powerpoint/2010/main" val="163722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665F-15EC-4048-81DD-1DC5CFD7D87F}"/>
              </a:ext>
            </a:extLst>
          </p:cNvPr>
          <p:cNvSpPr>
            <a:spLocks noGrp="1"/>
          </p:cNvSpPr>
          <p:nvPr>
            <p:ph type="title"/>
          </p:nvPr>
        </p:nvSpPr>
        <p:spPr/>
        <p:txBody>
          <a:bodyPr/>
          <a:lstStyle/>
          <a:p>
            <a:r>
              <a:rPr lang="en-TW" dirty="0"/>
              <a:t>Bipartite Complete Graph</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76CBB77-6634-4C43-A020-299DC722415D}"/>
                  </a:ext>
                </a:extLst>
              </p:cNvPr>
              <p:cNvSpPr>
                <a:spLocks noGrp="1"/>
              </p:cNvSpPr>
              <p:nvPr>
                <p:ph idx="1"/>
              </p:nvPr>
            </p:nvSpPr>
            <p:spPr/>
            <p:txBody>
              <a:bodyPr/>
              <a:lstStyle/>
              <a:p>
                <a:pPr marL="0" indent="0">
                  <a:buNone/>
                </a:pPr>
                <a:r>
                  <a:rPr lang="en-US" dirty="0"/>
                  <a:t>A</a:t>
                </a:r>
                <a:r>
                  <a:rPr lang="en-TW" dirty="0"/>
                  <a:t> graph is bipartite complete graph if its nodes can be partitioned into 2 disjoint nonempty sets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oMath>
                </a14:m>
                <a:r>
                  <a:rPr lang="en-TW" dirty="0"/>
                  <a:t> and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oMath>
                </a14:m>
                <a:r>
                  <a:rPr lang="en-TW" dirty="0"/>
                  <a:t>, such that 2 nodes x and y are adjacent if and only if x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oMath>
                </a14:m>
                <a:r>
                  <a:rPr lang="en-TW" dirty="0"/>
                  <a:t> and y </a:t>
                </a:r>
                <a14:m>
                  <m:oMath xmlns:m="http://schemas.openxmlformats.org/officeDocument/2006/math">
                    <m:r>
                      <a:rPr lang="en-TW" i="1">
                        <a:latin typeface="Cambria Math" panose="02040503050406030204" pitchFamily="18" charset="0"/>
                        <a:ea typeface="Cambria Math" panose="02040503050406030204" pitchFamily="18" charset="0"/>
                      </a:rPr>
                      <m:t>∈</m:t>
                    </m:r>
                    <m:sSub>
                      <m:sSubPr>
                        <m:ctrlPr>
                          <a:rPr lang="en-TW"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oMath>
                </a14:m>
                <a:r>
                  <a:rPr lang="en-TW" dirty="0"/>
                  <a:t>. If </a:t>
                </a:r>
                <a14:m>
                  <m:oMath xmlns:m="http://schemas.openxmlformats.org/officeDocument/2006/math">
                    <m:sSub>
                      <m:sSubPr>
                        <m:ctrlPr>
                          <a:rPr lang="en-TW"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𝑁</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TW" dirty="0"/>
                  <a:t> = m and </a:t>
                </a:r>
                <a14:m>
                  <m:oMath xmlns:m="http://schemas.openxmlformats.org/officeDocument/2006/math">
                    <m:r>
                      <a:rPr lang="en-US" b="0" i="0" smtClean="0">
                        <a:latin typeface="Cambria Math" panose="02040503050406030204" pitchFamily="18" charset="0"/>
                      </a:rPr>
                      <m:t>|</m:t>
                    </m:r>
                    <m:sSub>
                      <m:sSubPr>
                        <m:ctrlPr>
                          <a:rPr lang="en-TW"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TW" dirty="0"/>
                  <a:t> = n, then the bipartite comple graph is denoted as </a:t>
                </a:r>
                <a14:m>
                  <m:oMath xmlns:m="http://schemas.openxmlformats.org/officeDocument/2006/math">
                    <m:sSub>
                      <m:sSubPr>
                        <m:ctrlPr>
                          <a:rPr lang="en-TW"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𝑛</m:t>
                        </m:r>
                      </m:sub>
                    </m:sSub>
                  </m:oMath>
                </a14:m>
                <a:r>
                  <a:rPr lang="en-TW" dirty="0"/>
                  <a:t>.</a:t>
                </a:r>
              </a:p>
              <a:p>
                <a:pPr marL="0" indent="0">
                  <a:buNone/>
                </a:pPr>
                <a:r>
                  <a:rPr lang="en-TW" dirty="0"/>
                  <a:t>For example,                                              is a bipartite complete graph,</a:t>
                </a:r>
                <a:br>
                  <a:rPr lang="en-TW" dirty="0"/>
                </a:br>
                <a:endParaRPr lang="en-TW" dirty="0"/>
              </a:p>
              <a:p>
                <a:pPr marL="0" indent="0">
                  <a:buNone/>
                </a:pPr>
                <a:endParaRPr lang="en-TW" dirty="0"/>
              </a:p>
              <a:p>
                <a:pPr marL="0" indent="0">
                  <a:buNone/>
                </a:pPr>
                <a:r>
                  <a:rPr lang="en-TW" dirty="0"/>
                  <a:t>and can be denoted as </a:t>
                </a:r>
                <a14:m>
                  <m:oMath xmlns:m="http://schemas.openxmlformats.org/officeDocument/2006/math">
                    <m:sSub>
                      <m:sSubPr>
                        <m:ctrlPr>
                          <a:rPr lang="en-TW"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2, 4</m:t>
                        </m:r>
                      </m:sub>
                    </m:sSub>
                    <m:r>
                      <a:rPr lang="en-US" b="0" i="0" smtClean="0">
                        <a:latin typeface="Cambria Math" panose="02040503050406030204" pitchFamily="18" charset="0"/>
                      </a:rPr>
                      <m:t>.</m:t>
                    </m:r>
                  </m:oMath>
                </a14:m>
                <a:endParaRPr lang="en-TW" dirty="0"/>
              </a:p>
            </p:txBody>
          </p:sp>
        </mc:Choice>
        <mc:Fallback xmlns="">
          <p:sp>
            <p:nvSpPr>
              <p:cNvPr id="7" name="Content Placeholder 6">
                <a:extLst>
                  <a:ext uri="{FF2B5EF4-FFF2-40B4-BE49-F238E27FC236}">
                    <a16:creationId xmlns:a16="http://schemas.microsoft.com/office/drawing/2014/main" id="{376CBB77-6634-4C43-A020-299DC722415D}"/>
                  </a:ext>
                </a:extLst>
              </p:cNvPr>
              <p:cNvSpPr>
                <a:spLocks noGrp="1" noRot="1" noChangeAspect="1" noMove="1" noResize="1" noEditPoints="1" noAdjustHandles="1" noChangeArrowheads="1" noChangeShapeType="1" noTextEdit="1"/>
              </p:cNvSpPr>
              <p:nvPr>
                <p:ph idx="1"/>
              </p:nvPr>
            </p:nvSpPr>
            <p:spPr>
              <a:blipFill>
                <a:blip r:embed="rId2"/>
                <a:stretch>
                  <a:fillRect l="-1206" t="-2326" r="-241"/>
                </a:stretch>
              </a:blipFill>
            </p:spPr>
            <p:txBody>
              <a:bodyPr/>
              <a:lstStyle/>
              <a:p>
                <a:r>
                  <a:rPr lang="en-TW">
                    <a:noFill/>
                  </a:rPr>
                  <a:t> </a:t>
                </a:r>
              </a:p>
            </p:txBody>
          </p:sp>
        </mc:Fallback>
      </mc:AlternateContent>
      <p:pic>
        <p:nvPicPr>
          <p:cNvPr id="9" name="Graphic 8">
            <a:extLst>
              <a:ext uri="{FF2B5EF4-FFF2-40B4-BE49-F238E27FC236}">
                <a16:creationId xmlns:a16="http://schemas.microsoft.com/office/drawing/2014/main" id="{E2DCCA9A-DFFA-3E44-8BCB-1997778D6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9227" y="3522966"/>
            <a:ext cx="3324482" cy="1240180"/>
          </a:xfrm>
          <a:prstGeom prst="rect">
            <a:avLst/>
          </a:prstGeom>
        </p:spPr>
      </p:pic>
    </p:spTree>
    <p:extLst>
      <p:ext uri="{BB962C8B-B14F-4D97-AF65-F5344CB8AC3E}">
        <p14:creationId xmlns:p14="http://schemas.microsoft.com/office/powerpoint/2010/main" val="17316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EA25-369B-AD40-8E0D-1F92E83BBBD2}"/>
              </a:ext>
            </a:extLst>
          </p:cNvPr>
          <p:cNvSpPr>
            <a:spLocks noGrp="1"/>
          </p:cNvSpPr>
          <p:nvPr>
            <p:ph type="title"/>
          </p:nvPr>
        </p:nvSpPr>
        <p:spPr/>
        <p:txBody>
          <a:bodyPr/>
          <a:lstStyle/>
          <a:p>
            <a:r>
              <a:rPr lang="en-TW" dirty="0"/>
              <a:t>Adjacency Matrix</a:t>
            </a:r>
          </a:p>
        </p:txBody>
      </p:sp>
      <p:sp>
        <p:nvSpPr>
          <p:cNvPr id="3" name="Content Placeholder 2">
            <a:extLst>
              <a:ext uri="{FF2B5EF4-FFF2-40B4-BE49-F238E27FC236}">
                <a16:creationId xmlns:a16="http://schemas.microsoft.com/office/drawing/2014/main" id="{38523030-9FCC-C44A-B62A-11DA39940781}"/>
              </a:ext>
            </a:extLst>
          </p:cNvPr>
          <p:cNvSpPr>
            <a:spLocks noGrp="1"/>
          </p:cNvSpPr>
          <p:nvPr>
            <p:ph idx="1"/>
          </p:nvPr>
        </p:nvSpPr>
        <p:spPr>
          <a:xfrm>
            <a:off x="838200" y="1825624"/>
            <a:ext cx="7502611" cy="5143587"/>
          </a:xfrm>
        </p:spPr>
        <p:txBody>
          <a:bodyPr>
            <a:normAutofit/>
          </a:bodyPr>
          <a:lstStyle/>
          <a:p>
            <a:pPr marL="0" indent="0">
              <a:buNone/>
            </a:pPr>
            <a:r>
              <a:rPr lang="en-TW" dirty="0"/>
              <a:t>In mathematics and programming, we usually present a graph as an adjacency matrix; a</a:t>
            </a:r>
            <a:r>
              <a:rPr lang="en-US" dirty="0"/>
              <a:t>n adjacency matrix is a square matrix used to represent a finite graph. The elements of the matrix indicate whether pairs of vertices are adjacent or not in the graph.</a:t>
            </a:r>
          </a:p>
          <a:p>
            <a:pPr marL="0" indent="0">
              <a:buNone/>
            </a:pPr>
            <a:r>
              <a:rPr lang="en-US" dirty="0"/>
              <a:t>For example, the adjacency matrix of the graph would be the matrix on the right, where the (</a:t>
            </a:r>
            <a:r>
              <a:rPr lang="en-US" dirty="0" err="1"/>
              <a:t>i</a:t>
            </a:r>
            <a:r>
              <a:rPr lang="en-US" dirty="0"/>
              <a:t>, j) element of the matrix indicates whether node </a:t>
            </a:r>
            <a:r>
              <a:rPr lang="en-US" dirty="0" err="1"/>
              <a:t>i</a:t>
            </a:r>
            <a:r>
              <a:rPr lang="en-US" dirty="0"/>
              <a:t> is adjacent to node j.</a:t>
            </a:r>
          </a:p>
          <a:p>
            <a:pPr marL="0" indent="0">
              <a:buNone/>
            </a:pPr>
            <a:r>
              <a:rPr lang="en-US" sz="2000" dirty="0"/>
              <a:t>*. The applications and meaning of adjacency matrix will be taught in linear algebra.</a:t>
            </a:r>
            <a:endParaRPr lang="en-TW" sz="2000" dirty="0"/>
          </a:p>
        </p:txBody>
      </p:sp>
      <p:pic>
        <p:nvPicPr>
          <p:cNvPr id="4" name="Graphic 3">
            <a:extLst>
              <a:ext uri="{FF2B5EF4-FFF2-40B4-BE49-F238E27FC236}">
                <a16:creationId xmlns:a16="http://schemas.microsoft.com/office/drawing/2014/main" id="{8DC8D83B-D4C2-594E-A60B-B5D681F9C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1904" y="2311808"/>
            <a:ext cx="3524593" cy="2234384"/>
          </a:xfrm>
          <a:prstGeom prst="rect">
            <a:avLst/>
          </a:prstGeom>
        </p:spPr>
      </p:pic>
      <p:pic>
        <p:nvPicPr>
          <p:cNvPr id="8" name="Picture 7" descr="Icon&#10;&#10;Description automatically generated with low confidence">
            <a:extLst>
              <a:ext uri="{FF2B5EF4-FFF2-40B4-BE49-F238E27FC236}">
                <a16:creationId xmlns:a16="http://schemas.microsoft.com/office/drawing/2014/main" id="{2E65303D-B151-ED49-B549-9C16DF5C4581}"/>
              </a:ext>
            </a:extLst>
          </p:cNvPr>
          <p:cNvPicPr>
            <a:picLocks noChangeAspect="1"/>
          </p:cNvPicPr>
          <p:nvPr/>
        </p:nvPicPr>
        <p:blipFill>
          <a:blip r:embed="rId4"/>
          <a:stretch>
            <a:fillRect/>
          </a:stretch>
        </p:blipFill>
        <p:spPr>
          <a:xfrm>
            <a:off x="8755816" y="4569172"/>
            <a:ext cx="2345675" cy="1923703"/>
          </a:xfrm>
          <a:prstGeom prst="rect">
            <a:avLst/>
          </a:prstGeom>
        </p:spPr>
      </p:pic>
    </p:spTree>
    <p:extLst>
      <p:ext uri="{BB962C8B-B14F-4D97-AF65-F5344CB8AC3E}">
        <p14:creationId xmlns:p14="http://schemas.microsoft.com/office/powerpoint/2010/main" val="3472540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600"/>
              <a:t>6-2</a:t>
            </a:r>
            <a:br>
              <a:rPr lang="en-US" sz="4600"/>
            </a:br>
            <a:r>
              <a:rPr lang="en-US" sz="4600"/>
              <a:t>Trees and Their Representation</a:t>
            </a:r>
            <a:endParaRPr lang="en-TW" sz="46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7620FBAD-FC2F-284C-ACD5-07A8F7F174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2492" y="1554290"/>
            <a:ext cx="5536001" cy="3690667"/>
          </a:xfrm>
          <a:prstGeom prst="rect">
            <a:avLst/>
          </a:prstGeom>
        </p:spPr>
      </p:pic>
    </p:spTree>
    <p:extLst>
      <p:ext uri="{BB962C8B-B14F-4D97-AF65-F5344CB8AC3E}">
        <p14:creationId xmlns:p14="http://schemas.microsoft.com/office/powerpoint/2010/main" val="250830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62F9-0BCF-6D44-8AB0-FE6CF1484C48}"/>
              </a:ext>
            </a:extLst>
          </p:cNvPr>
          <p:cNvSpPr>
            <a:spLocks noGrp="1"/>
          </p:cNvSpPr>
          <p:nvPr>
            <p:ph type="title"/>
          </p:nvPr>
        </p:nvSpPr>
        <p:spPr/>
        <p:txBody>
          <a:bodyPr/>
          <a:lstStyle/>
          <a:p>
            <a:r>
              <a:rPr lang="en-US" dirty="0"/>
              <a:t>Tree</a:t>
            </a:r>
            <a:endParaRPr lang="en-TW" dirty="0"/>
          </a:p>
        </p:txBody>
      </p:sp>
      <p:sp>
        <p:nvSpPr>
          <p:cNvPr id="3" name="Content Placeholder 2">
            <a:extLst>
              <a:ext uri="{FF2B5EF4-FFF2-40B4-BE49-F238E27FC236}">
                <a16:creationId xmlns:a16="http://schemas.microsoft.com/office/drawing/2014/main" id="{3B595212-77DE-704E-BB0D-322D36ED0B76}"/>
              </a:ext>
            </a:extLst>
          </p:cNvPr>
          <p:cNvSpPr>
            <a:spLocks noGrp="1"/>
          </p:cNvSpPr>
          <p:nvPr>
            <p:ph idx="1"/>
          </p:nvPr>
        </p:nvSpPr>
        <p:spPr>
          <a:xfrm>
            <a:off x="838200" y="1825625"/>
            <a:ext cx="7119551" cy="4351338"/>
          </a:xfrm>
        </p:spPr>
        <p:txBody>
          <a:bodyPr>
            <a:normAutofit/>
          </a:bodyPr>
          <a:lstStyle/>
          <a:p>
            <a:pPr marL="0" indent="0">
              <a:buNone/>
            </a:pPr>
            <a:r>
              <a:rPr lang="en-TW" dirty="0"/>
              <a:t>A tree is an acyclic, connected graph with one node designated as the root of the tree. For example, the top graph is a tree, but the bottom graph is not a tree.</a:t>
            </a:r>
          </a:p>
          <a:p>
            <a:pPr marL="0" indent="0">
              <a:buNone/>
            </a:pPr>
            <a:r>
              <a:rPr lang="en-US" dirty="0"/>
              <a:t>A node that has a child is called the child's parent node. A node has at most one parent, but possibly many ancestor nodes, such as the parent's parent. Child nodes with the same parent are sibling nodes. </a:t>
            </a:r>
          </a:p>
          <a:p>
            <a:pPr marL="0" indent="0">
              <a:buNone/>
            </a:pPr>
            <a:r>
              <a:rPr lang="en-US" sz="2000" dirty="0"/>
              <a:t>*. Most of the textbooks define that all descendants of the parent node is the child nodes of that parent node. </a:t>
            </a:r>
            <a:endParaRPr lang="en-TW" sz="2000" dirty="0"/>
          </a:p>
        </p:txBody>
      </p:sp>
      <p:pic>
        <p:nvPicPr>
          <p:cNvPr id="5" name="Graphic 4">
            <a:extLst>
              <a:ext uri="{FF2B5EF4-FFF2-40B4-BE49-F238E27FC236}">
                <a16:creationId xmlns:a16="http://schemas.microsoft.com/office/drawing/2014/main" id="{DB49C1D5-C668-0D46-9940-7D55E8E576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2566" y="479597"/>
            <a:ext cx="2345263" cy="2692056"/>
          </a:xfrm>
          <a:prstGeom prst="rect">
            <a:avLst/>
          </a:prstGeom>
        </p:spPr>
      </p:pic>
      <p:pic>
        <p:nvPicPr>
          <p:cNvPr id="7" name="Graphic 6">
            <a:extLst>
              <a:ext uri="{FF2B5EF4-FFF2-40B4-BE49-F238E27FC236}">
                <a16:creationId xmlns:a16="http://schemas.microsoft.com/office/drawing/2014/main" id="{E3BA2C9F-54B2-D646-9DD5-10A882F36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4610" y="3599622"/>
            <a:ext cx="2245325" cy="2577341"/>
          </a:xfrm>
          <a:prstGeom prst="rect">
            <a:avLst/>
          </a:prstGeom>
        </p:spPr>
      </p:pic>
    </p:spTree>
    <p:extLst>
      <p:ext uri="{BB962C8B-B14F-4D97-AF65-F5344CB8AC3E}">
        <p14:creationId xmlns:p14="http://schemas.microsoft.com/office/powerpoint/2010/main" val="7644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0EA8-106D-EC40-BA3D-C0D16477EC9D}"/>
              </a:ext>
            </a:extLst>
          </p:cNvPr>
          <p:cNvSpPr>
            <a:spLocks noGrp="1"/>
          </p:cNvSpPr>
          <p:nvPr>
            <p:ph type="title"/>
          </p:nvPr>
        </p:nvSpPr>
        <p:spPr/>
        <p:txBody>
          <a:bodyPr/>
          <a:lstStyle/>
          <a:p>
            <a:r>
              <a:rPr lang="en-TW" dirty="0"/>
              <a:t>Terminology of Trees</a:t>
            </a:r>
          </a:p>
        </p:txBody>
      </p:sp>
      <p:sp>
        <p:nvSpPr>
          <p:cNvPr id="3" name="Content Placeholder 2">
            <a:extLst>
              <a:ext uri="{FF2B5EF4-FFF2-40B4-BE49-F238E27FC236}">
                <a16:creationId xmlns:a16="http://schemas.microsoft.com/office/drawing/2014/main" id="{245A08D5-5F1F-5749-900A-CC285B07D0DD}"/>
              </a:ext>
            </a:extLst>
          </p:cNvPr>
          <p:cNvSpPr>
            <a:spLocks noGrp="1"/>
          </p:cNvSpPr>
          <p:nvPr>
            <p:ph idx="1"/>
          </p:nvPr>
        </p:nvSpPr>
        <p:spPr>
          <a:xfrm>
            <a:off x="838200" y="1825625"/>
            <a:ext cx="7057768" cy="4351338"/>
          </a:xfrm>
        </p:spPr>
        <p:txBody>
          <a:bodyPr/>
          <a:lstStyle/>
          <a:p>
            <a:pPr marL="0" indent="0">
              <a:buNone/>
            </a:pPr>
            <a:r>
              <a:rPr lang="en-TW" dirty="0"/>
              <a:t>Let’s learn some terminologies of tree.</a:t>
            </a:r>
          </a:p>
          <a:p>
            <a:r>
              <a:rPr lang="en-TW" dirty="0"/>
              <a:t>Depth – the depth of a node is the length of the path from the root to the node.</a:t>
            </a:r>
          </a:p>
          <a:p>
            <a:r>
              <a:rPr lang="en-TW" dirty="0"/>
              <a:t>Height – the height of a tree is the maximum depth of any node in the tree.</a:t>
            </a:r>
          </a:p>
          <a:p>
            <a:r>
              <a:rPr lang="en-TW" dirty="0"/>
              <a:t>Leaf – a node without any child nodes is called a leaf.</a:t>
            </a:r>
          </a:p>
          <a:p>
            <a:r>
              <a:rPr lang="en-TW" dirty="0"/>
              <a:t>Binary Tree – a tree that each node has at most 2 child nodes.</a:t>
            </a:r>
          </a:p>
        </p:txBody>
      </p:sp>
      <p:sp>
        <p:nvSpPr>
          <p:cNvPr id="5" name="TextBox 4">
            <a:extLst>
              <a:ext uri="{FF2B5EF4-FFF2-40B4-BE49-F238E27FC236}">
                <a16:creationId xmlns:a16="http://schemas.microsoft.com/office/drawing/2014/main" id="{460ACE89-B32E-E448-9178-9BCE869A7E4E}"/>
              </a:ext>
            </a:extLst>
          </p:cNvPr>
          <p:cNvSpPr txBox="1"/>
          <p:nvPr/>
        </p:nvSpPr>
        <p:spPr>
          <a:xfrm>
            <a:off x="7895968" y="3684626"/>
            <a:ext cx="3598371" cy="1477328"/>
          </a:xfrm>
          <a:prstGeom prst="rect">
            <a:avLst/>
          </a:prstGeom>
          <a:noFill/>
        </p:spPr>
        <p:txBody>
          <a:bodyPr wrap="square" rtlCol="0">
            <a:spAutoFit/>
          </a:bodyPr>
          <a:lstStyle/>
          <a:p>
            <a:r>
              <a:rPr lang="en-TW" dirty="0"/>
              <a:t>The depth of D is 2, and the depth of B is 1. The height of this tree is 2, and B, D, E are the leaf nodes.</a:t>
            </a:r>
            <a:br>
              <a:rPr lang="en-TW" dirty="0"/>
            </a:br>
            <a:r>
              <a:rPr lang="en-TW" dirty="0"/>
              <a:t>This tree is a binary tree, since each node has at most 2 child nodes.</a:t>
            </a:r>
          </a:p>
        </p:txBody>
      </p:sp>
      <p:pic>
        <p:nvPicPr>
          <p:cNvPr id="7" name="Graphic 6">
            <a:extLst>
              <a:ext uri="{FF2B5EF4-FFF2-40B4-BE49-F238E27FC236}">
                <a16:creationId xmlns:a16="http://schemas.microsoft.com/office/drawing/2014/main" id="{DC483266-1856-324C-AABD-D53C98393C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1483" y="866870"/>
            <a:ext cx="2352398" cy="2682819"/>
          </a:xfrm>
          <a:prstGeom prst="rect">
            <a:avLst/>
          </a:prstGeom>
        </p:spPr>
      </p:pic>
    </p:spTree>
    <p:extLst>
      <p:ext uri="{BB962C8B-B14F-4D97-AF65-F5344CB8AC3E}">
        <p14:creationId xmlns:p14="http://schemas.microsoft.com/office/powerpoint/2010/main" val="281466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98C5-F36B-1348-8537-9C75AF05F3EE}"/>
              </a:ext>
            </a:extLst>
          </p:cNvPr>
          <p:cNvSpPr>
            <a:spLocks noGrp="1"/>
          </p:cNvSpPr>
          <p:nvPr>
            <p:ph type="title"/>
          </p:nvPr>
        </p:nvSpPr>
        <p:spPr/>
        <p:txBody>
          <a:bodyPr/>
          <a:lstStyle/>
          <a:p>
            <a:r>
              <a:rPr lang="en-TW" dirty="0"/>
              <a:t>Terminology of Trees</a:t>
            </a:r>
          </a:p>
        </p:txBody>
      </p:sp>
      <p:sp>
        <p:nvSpPr>
          <p:cNvPr id="3" name="Content Placeholder 2">
            <a:extLst>
              <a:ext uri="{FF2B5EF4-FFF2-40B4-BE49-F238E27FC236}">
                <a16:creationId xmlns:a16="http://schemas.microsoft.com/office/drawing/2014/main" id="{4CEC44A3-667B-8247-8275-4F0A813F7BE6}"/>
              </a:ext>
            </a:extLst>
          </p:cNvPr>
          <p:cNvSpPr>
            <a:spLocks noGrp="1"/>
          </p:cNvSpPr>
          <p:nvPr>
            <p:ph idx="1"/>
          </p:nvPr>
        </p:nvSpPr>
        <p:spPr/>
        <p:txBody>
          <a:bodyPr/>
          <a:lstStyle/>
          <a:p>
            <a:r>
              <a:rPr lang="en-US" dirty="0"/>
              <a:t>Complete Binary Tree – a tree in which every level, except possibly the last, is completely filled, and all nodes are as far left as possible.</a:t>
            </a:r>
          </a:p>
          <a:p>
            <a:r>
              <a:rPr lang="en-US" dirty="0"/>
              <a:t>Full Binary Tree -  a tree in which every node other than the leaves has two children.</a:t>
            </a:r>
            <a:endParaRPr lang="en-TW" dirty="0"/>
          </a:p>
          <a:p>
            <a:pPr marL="0" indent="0">
              <a:buNone/>
            </a:pPr>
            <a:r>
              <a:rPr lang="en-US" dirty="0"/>
              <a:t>For example, the left graph is a complete binary tree, and the right graph is a full binary tree.</a:t>
            </a:r>
            <a:endParaRPr lang="en-TW" dirty="0"/>
          </a:p>
        </p:txBody>
      </p:sp>
      <p:pic>
        <p:nvPicPr>
          <p:cNvPr id="7" name="Graphic 6">
            <a:extLst>
              <a:ext uri="{FF2B5EF4-FFF2-40B4-BE49-F238E27FC236}">
                <a16:creationId xmlns:a16="http://schemas.microsoft.com/office/drawing/2014/main" id="{C85547DC-8BD4-B949-936C-488FB7AEB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3079" y="4237985"/>
            <a:ext cx="1971418" cy="2254890"/>
          </a:xfrm>
          <a:prstGeom prst="rect">
            <a:avLst/>
          </a:prstGeom>
        </p:spPr>
      </p:pic>
      <p:pic>
        <p:nvPicPr>
          <p:cNvPr id="9" name="Graphic 8">
            <a:extLst>
              <a:ext uri="{FF2B5EF4-FFF2-40B4-BE49-F238E27FC236}">
                <a16:creationId xmlns:a16="http://schemas.microsoft.com/office/drawing/2014/main" id="{956175AD-9F25-D349-BAD7-486D2B45CE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3285" y="4237984"/>
            <a:ext cx="1867416" cy="2287693"/>
          </a:xfrm>
          <a:prstGeom prst="rect">
            <a:avLst/>
          </a:prstGeom>
        </p:spPr>
      </p:pic>
    </p:spTree>
    <p:extLst>
      <p:ext uri="{BB962C8B-B14F-4D97-AF65-F5344CB8AC3E}">
        <p14:creationId xmlns:p14="http://schemas.microsoft.com/office/powerpoint/2010/main" val="3460382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C8A8-6485-6946-AB4B-853E82295AF6}"/>
              </a:ext>
            </a:extLst>
          </p:cNvPr>
          <p:cNvSpPr>
            <a:spLocks noGrp="1"/>
          </p:cNvSpPr>
          <p:nvPr>
            <p:ph type="title"/>
          </p:nvPr>
        </p:nvSpPr>
        <p:spPr/>
        <p:txBody>
          <a:bodyPr/>
          <a:lstStyle/>
          <a:p>
            <a:r>
              <a:rPr lang="en-TW" dirty="0"/>
              <a:t>Applications of Tree</a:t>
            </a:r>
          </a:p>
        </p:txBody>
      </p:sp>
      <p:sp>
        <p:nvSpPr>
          <p:cNvPr id="3" name="Content Placeholder 2">
            <a:extLst>
              <a:ext uri="{FF2B5EF4-FFF2-40B4-BE49-F238E27FC236}">
                <a16:creationId xmlns:a16="http://schemas.microsoft.com/office/drawing/2014/main" id="{4AFB417D-5126-3344-8867-DE15249264CF}"/>
              </a:ext>
            </a:extLst>
          </p:cNvPr>
          <p:cNvSpPr>
            <a:spLocks noGrp="1"/>
          </p:cNvSpPr>
          <p:nvPr>
            <p:ph idx="1"/>
          </p:nvPr>
        </p:nvSpPr>
        <p:spPr/>
        <p:txBody>
          <a:bodyPr/>
          <a:lstStyle/>
          <a:p>
            <a:pPr marL="0" indent="0">
              <a:buNone/>
            </a:pPr>
            <a:r>
              <a:rPr lang="en-TW" dirty="0"/>
              <a:t>There are tons of different applications of Tree in computer science, to name a few:</a:t>
            </a:r>
          </a:p>
          <a:p>
            <a:pPr marL="514350" indent="-514350">
              <a:buAutoNum type="arabicPeriod"/>
            </a:pPr>
            <a:r>
              <a:rPr lang="en-TW" dirty="0"/>
              <a:t>Abstract Syntax Tree (Used in compiler)</a:t>
            </a:r>
          </a:p>
          <a:p>
            <a:pPr marL="514350" indent="-514350">
              <a:buAutoNum type="arabicPeriod"/>
            </a:pPr>
            <a:r>
              <a:rPr lang="en-TW" dirty="0"/>
              <a:t>Document Object Model (Used in browers and JavaScript)</a:t>
            </a:r>
          </a:p>
          <a:p>
            <a:pPr marL="514350" indent="-514350">
              <a:buAutoNum type="arabicPeriod"/>
            </a:pPr>
            <a:r>
              <a:rPr lang="en-TW" dirty="0"/>
              <a:t>File System in Operating System (Used in PC)</a:t>
            </a:r>
          </a:p>
          <a:p>
            <a:pPr marL="514350" indent="-514350">
              <a:buAutoNum type="arabicPeriod"/>
            </a:pPr>
            <a:r>
              <a:rPr lang="en-TW" dirty="0"/>
              <a:t>Binary Search Tree (Used in database)</a:t>
            </a:r>
          </a:p>
          <a:p>
            <a:pPr marL="514350" indent="-514350">
              <a:buAutoNum type="arabicPeriod"/>
            </a:pPr>
            <a:r>
              <a:rPr lang="en-TW" dirty="0"/>
              <a:t>Decision Tree Based Learning (Used in Machine Learning)</a:t>
            </a:r>
          </a:p>
          <a:p>
            <a:pPr marL="514350" indent="-514350">
              <a:buAutoNum type="arabicPeriod"/>
            </a:pPr>
            <a:r>
              <a:rPr lang="en-US" dirty="0"/>
              <a:t>M</a:t>
            </a:r>
            <a:r>
              <a:rPr lang="en-TW" dirty="0"/>
              <a:t>any others…</a:t>
            </a:r>
          </a:p>
        </p:txBody>
      </p:sp>
    </p:spTree>
    <p:extLst>
      <p:ext uri="{BB962C8B-B14F-4D97-AF65-F5344CB8AC3E}">
        <p14:creationId xmlns:p14="http://schemas.microsoft.com/office/powerpoint/2010/main" val="339172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a:t>
            </a:r>
            <a:r>
              <a:rPr lang="en-US" dirty="0"/>
              <a:t>6</a:t>
            </a:r>
            <a:r>
              <a:rPr lang="en-TW" dirty="0"/>
              <a:t> 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US" dirty="0"/>
              <a:t>6-1 Graphs and Their Representations</a:t>
            </a:r>
          </a:p>
          <a:p>
            <a:pPr marL="0" indent="0">
              <a:buNone/>
            </a:pPr>
            <a:r>
              <a:rPr lang="en-US" dirty="0"/>
              <a:t>6-2 Trees and Their Representations</a:t>
            </a:r>
          </a:p>
          <a:p>
            <a:pPr marL="0" indent="0">
              <a:buNone/>
            </a:pPr>
            <a:r>
              <a:rPr lang="en-US" dirty="0"/>
              <a:t>6-3 Decision Trees (We will skip this chapter. It will be taught in algorithm and data structure.)</a:t>
            </a:r>
          </a:p>
          <a:p>
            <a:pPr marL="0" indent="0">
              <a:buNone/>
            </a:pPr>
            <a:r>
              <a:rPr lang="en-US" dirty="0"/>
              <a:t>6-4 Huffman Encoding</a:t>
            </a:r>
          </a:p>
          <a:p>
            <a:pPr marL="0" indent="0">
              <a:buNone/>
            </a:pPr>
            <a:endParaRPr lang="en-US" dirty="0"/>
          </a:p>
          <a:p>
            <a:pPr marL="0" indent="0">
              <a:buNone/>
            </a:pPr>
            <a:endParaRPr lang="en-TW" dirty="0"/>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1258-89F4-B148-8958-26DA056C6685}"/>
              </a:ext>
            </a:extLst>
          </p:cNvPr>
          <p:cNvSpPr>
            <a:spLocks noGrp="1"/>
          </p:cNvSpPr>
          <p:nvPr>
            <p:ph type="title"/>
          </p:nvPr>
        </p:nvSpPr>
        <p:spPr/>
        <p:txBody>
          <a:bodyPr/>
          <a:lstStyle/>
          <a:p>
            <a:r>
              <a:rPr lang="en-TW" dirty="0"/>
              <a:t>Tree Traversal Algorithms</a:t>
            </a:r>
          </a:p>
        </p:txBody>
      </p:sp>
      <p:sp>
        <p:nvSpPr>
          <p:cNvPr id="3" name="Content Placeholder 2">
            <a:extLst>
              <a:ext uri="{FF2B5EF4-FFF2-40B4-BE49-F238E27FC236}">
                <a16:creationId xmlns:a16="http://schemas.microsoft.com/office/drawing/2014/main" id="{708249C2-7E02-BC42-98A0-FB64AB72B1DD}"/>
              </a:ext>
            </a:extLst>
          </p:cNvPr>
          <p:cNvSpPr>
            <a:spLocks noGrp="1"/>
          </p:cNvSpPr>
          <p:nvPr>
            <p:ph idx="1"/>
          </p:nvPr>
        </p:nvSpPr>
        <p:spPr/>
        <p:txBody>
          <a:bodyPr/>
          <a:lstStyle/>
          <a:p>
            <a:pPr marL="0" indent="0">
              <a:buNone/>
            </a:pPr>
            <a:r>
              <a:rPr lang="en-TW" dirty="0"/>
              <a:t>Since tree is a common data structure, it would be helpful to have a systematic way to write out all values in the tree. There are way ways to do tree traversal:</a:t>
            </a:r>
          </a:p>
          <a:p>
            <a:r>
              <a:rPr lang="en-TW" dirty="0"/>
              <a:t>Depth First (PreOrder, InOrder, PostOrder)</a:t>
            </a:r>
          </a:p>
          <a:p>
            <a:r>
              <a:rPr lang="en-TW" dirty="0"/>
              <a:t>Breadth First</a:t>
            </a:r>
          </a:p>
          <a:p>
            <a:pPr marL="0" indent="0">
              <a:buNone/>
            </a:pPr>
            <a:r>
              <a:rPr lang="en-TW" dirty="0"/>
              <a:t>Now we will just learn the concept of tree traversals, since the actual coding part requires more skills in programming.</a:t>
            </a:r>
          </a:p>
          <a:p>
            <a:pPr marL="0" indent="0">
              <a:buNone/>
            </a:pPr>
            <a:endParaRPr lang="en-TW" dirty="0"/>
          </a:p>
        </p:txBody>
      </p:sp>
    </p:spTree>
    <p:extLst>
      <p:ext uri="{BB962C8B-B14F-4D97-AF65-F5344CB8AC3E}">
        <p14:creationId xmlns:p14="http://schemas.microsoft.com/office/powerpoint/2010/main" val="2500633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0B90-D514-7647-9642-BE7EFA122B20}"/>
              </a:ext>
            </a:extLst>
          </p:cNvPr>
          <p:cNvSpPr>
            <a:spLocks noGrp="1"/>
          </p:cNvSpPr>
          <p:nvPr>
            <p:ph type="title"/>
          </p:nvPr>
        </p:nvSpPr>
        <p:spPr/>
        <p:txBody>
          <a:bodyPr/>
          <a:lstStyle/>
          <a:p>
            <a:r>
              <a:rPr lang="en-TW" dirty="0"/>
              <a:t>Breadth First Tree Traversal</a:t>
            </a:r>
          </a:p>
        </p:txBody>
      </p:sp>
      <p:sp>
        <p:nvSpPr>
          <p:cNvPr id="3" name="Content Placeholder 2">
            <a:extLst>
              <a:ext uri="{FF2B5EF4-FFF2-40B4-BE49-F238E27FC236}">
                <a16:creationId xmlns:a16="http://schemas.microsoft.com/office/drawing/2014/main" id="{097EE361-3CFC-234B-81B0-26AA258C2723}"/>
              </a:ext>
            </a:extLst>
          </p:cNvPr>
          <p:cNvSpPr>
            <a:spLocks noGrp="1"/>
          </p:cNvSpPr>
          <p:nvPr>
            <p:ph idx="1"/>
          </p:nvPr>
        </p:nvSpPr>
        <p:spPr>
          <a:xfrm>
            <a:off x="838200" y="1825625"/>
            <a:ext cx="6555377" cy="4351338"/>
          </a:xfrm>
        </p:spPr>
        <p:txBody>
          <a:bodyPr/>
          <a:lstStyle/>
          <a:p>
            <a:pPr marL="0" indent="0">
              <a:buNone/>
            </a:pPr>
            <a:r>
              <a:rPr lang="en-US" dirty="0"/>
              <a:t>Breadth-first search involves search through a tree one level at a time. We traverse through one entire level of children nodes first, before moving on to traverse through the grandchildren nodes.</a:t>
            </a:r>
          </a:p>
          <a:p>
            <a:pPr marL="0" indent="0">
              <a:buNone/>
            </a:pPr>
            <a:r>
              <a:rPr lang="en-US" dirty="0"/>
              <a:t>For example, the breadth first tree traversal result of the tree on the right would be:</a:t>
            </a:r>
          </a:p>
          <a:p>
            <a:pPr marL="0" indent="0" algn="ctr">
              <a:buNone/>
            </a:pPr>
            <a:r>
              <a:rPr lang="en-US" dirty="0"/>
              <a:t>A, B, C, D, E, G, F</a:t>
            </a:r>
            <a:endParaRPr lang="en-TW" dirty="0"/>
          </a:p>
        </p:txBody>
      </p:sp>
      <p:pic>
        <p:nvPicPr>
          <p:cNvPr id="5" name="Graphic 4">
            <a:extLst>
              <a:ext uri="{FF2B5EF4-FFF2-40B4-BE49-F238E27FC236}">
                <a16:creationId xmlns:a16="http://schemas.microsoft.com/office/drawing/2014/main" id="{F1F1AA71-72E4-BE4A-B1ED-D81CEA5E96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4848" y="2101694"/>
            <a:ext cx="2448526" cy="2999587"/>
          </a:xfrm>
          <a:prstGeom prst="rect">
            <a:avLst/>
          </a:prstGeom>
        </p:spPr>
      </p:pic>
    </p:spTree>
    <p:extLst>
      <p:ext uri="{BB962C8B-B14F-4D97-AF65-F5344CB8AC3E}">
        <p14:creationId xmlns:p14="http://schemas.microsoft.com/office/powerpoint/2010/main" val="2491065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9A9D-B225-0444-BF88-3B8EE5C4E0E3}"/>
              </a:ext>
            </a:extLst>
          </p:cNvPr>
          <p:cNvSpPr>
            <a:spLocks noGrp="1"/>
          </p:cNvSpPr>
          <p:nvPr>
            <p:ph type="title"/>
          </p:nvPr>
        </p:nvSpPr>
        <p:spPr/>
        <p:txBody>
          <a:bodyPr/>
          <a:lstStyle/>
          <a:p>
            <a:r>
              <a:rPr lang="en-TW" dirty="0"/>
              <a:t>PreOrder Depth First Tree Traversal</a:t>
            </a:r>
          </a:p>
        </p:txBody>
      </p:sp>
      <p:sp>
        <p:nvSpPr>
          <p:cNvPr id="3" name="Content Placeholder 2">
            <a:extLst>
              <a:ext uri="{FF2B5EF4-FFF2-40B4-BE49-F238E27FC236}">
                <a16:creationId xmlns:a16="http://schemas.microsoft.com/office/drawing/2014/main" id="{A250BE8A-F3A1-B845-AC28-267F9E0A800D}"/>
              </a:ext>
            </a:extLst>
          </p:cNvPr>
          <p:cNvSpPr>
            <a:spLocks noGrp="1"/>
          </p:cNvSpPr>
          <p:nvPr>
            <p:ph idx="1"/>
          </p:nvPr>
        </p:nvSpPr>
        <p:spPr>
          <a:xfrm>
            <a:off x="838200" y="1825625"/>
            <a:ext cx="6672943" cy="4351338"/>
          </a:xfrm>
        </p:spPr>
        <p:txBody>
          <a:bodyPr/>
          <a:lstStyle/>
          <a:p>
            <a:pPr marL="0" indent="0">
              <a:buNone/>
            </a:pPr>
            <a:r>
              <a:rPr lang="en-TW" dirty="0"/>
              <a:t>In pre-order tree traversal, the algorithm processes the root, then recursively processes all subtrees.</a:t>
            </a:r>
          </a:p>
          <a:p>
            <a:pPr marL="0" indent="0">
              <a:buNone/>
            </a:pPr>
            <a:r>
              <a:rPr lang="en-TW" dirty="0"/>
              <a:t>A common way to understand pre-order is “root, left, right”.</a:t>
            </a:r>
          </a:p>
          <a:p>
            <a:pPr marL="0" indent="0">
              <a:buNone/>
            </a:pPr>
            <a:r>
              <a:rPr lang="en-TW" dirty="0"/>
              <a:t>For example, the pre-order tree traversal result of the tree on the right will be:</a:t>
            </a:r>
          </a:p>
          <a:p>
            <a:pPr marL="0" indent="0" algn="ctr">
              <a:buNone/>
            </a:pPr>
            <a:r>
              <a:rPr lang="en-TW" dirty="0"/>
              <a:t>A, B, D, E, C, G, F</a:t>
            </a:r>
          </a:p>
        </p:txBody>
      </p:sp>
      <p:pic>
        <p:nvPicPr>
          <p:cNvPr id="5" name="Graphic 4">
            <a:extLst>
              <a:ext uri="{FF2B5EF4-FFF2-40B4-BE49-F238E27FC236}">
                <a16:creationId xmlns:a16="http://schemas.microsoft.com/office/drawing/2014/main" id="{D5DBAC69-2BFB-394B-9A3F-2C1C712EEC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1919" y="1825625"/>
            <a:ext cx="2349672" cy="2878484"/>
          </a:xfrm>
          <a:prstGeom prst="rect">
            <a:avLst/>
          </a:prstGeom>
        </p:spPr>
      </p:pic>
    </p:spTree>
    <p:extLst>
      <p:ext uri="{BB962C8B-B14F-4D97-AF65-F5344CB8AC3E}">
        <p14:creationId xmlns:p14="http://schemas.microsoft.com/office/powerpoint/2010/main" val="2898876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99A4-1FA6-6A4A-B940-0FB2E0113C23}"/>
              </a:ext>
            </a:extLst>
          </p:cNvPr>
          <p:cNvSpPr>
            <a:spLocks noGrp="1"/>
          </p:cNvSpPr>
          <p:nvPr>
            <p:ph type="title"/>
          </p:nvPr>
        </p:nvSpPr>
        <p:spPr/>
        <p:txBody>
          <a:bodyPr/>
          <a:lstStyle/>
          <a:p>
            <a:r>
              <a:rPr lang="en-TW" dirty="0"/>
              <a:t>InOrder Depth First Tree Traversal</a:t>
            </a:r>
          </a:p>
        </p:txBody>
      </p:sp>
      <p:sp>
        <p:nvSpPr>
          <p:cNvPr id="3" name="Content Placeholder 2">
            <a:extLst>
              <a:ext uri="{FF2B5EF4-FFF2-40B4-BE49-F238E27FC236}">
                <a16:creationId xmlns:a16="http://schemas.microsoft.com/office/drawing/2014/main" id="{1FFE8FA3-29E1-A242-9152-4E04EE8B456F}"/>
              </a:ext>
            </a:extLst>
          </p:cNvPr>
          <p:cNvSpPr>
            <a:spLocks noGrp="1"/>
          </p:cNvSpPr>
          <p:nvPr>
            <p:ph idx="1"/>
          </p:nvPr>
        </p:nvSpPr>
        <p:spPr>
          <a:xfrm>
            <a:off x="838200" y="1825625"/>
            <a:ext cx="6662351" cy="4351338"/>
          </a:xfrm>
        </p:spPr>
        <p:txBody>
          <a:bodyPr/>
          <a:lstStyle/>
          <a:p>
            <a:pPr marL="0" indent="0">
              <a:buNone/>
            </a:pPr>
            <a:r>
              <a:rPr lang="en-TW" dirty="0"/>
              <a:t>In in-order tree traversal, the algorithm recursively processes the left subtree, then processes the root, and finally recursively processes the right subtree.</a:t>
            </a:r>
          </a:p>
          <a:p>
            <a:pPr marL="0" indent="0">
              <a:buNone/>
            </a:pPr>
            <a:r>
              <a:rPr lang="en-TW" dirty="0"/>
              <a:t>A common way to understand in-order is “left, root, right”.</a:t>
            </a:r>
          </a:p>
          <a:p>
            <a:pPr marL="0" indent="0">
              <a:buNone/>
            </a:pPr>
            <a:r>
              <a:rPr lang="en-TW" dirty="0"/>
              <a:t>For example, the in-order tree traversal result of the tree on the right will be:</a:t>
            </a:r>
          </a:p>
          <a:p>
            <a:pPr marL="0" indent="0" algn="ctr">
              <a:buNone/>
            </a:pPr>
            <a:r>
              <a:rPr lang="en-TW" dirty="0"/>
              <a:t>D, B, E, A, G, C, F</a:t>
            </a:r>
          </a:p>
          <a:p>
            <a:pPr marL="0" indent="0">
              <a:buNone/>
            </a:pPr>
            <a:endParaRPr lang="en-TW" dirty="0"/>
          </a:p>
        </p:txBody>
      </p:sp>
      <p:pic>
        <p:nvPicPr>
          <p:cNvPr id="4" name="Graphic 3">
            <a:extLst>
              <a:ext uri="{FF2B5EF4-FFF2-40B4-BE49-F238E27FC236}">
                <a16:creationId xmlns:a16="http://schemas.microsoft.com/office/drawing/2014/main" id="{DAFD77A7-9265-A44C-AA60-20F58DBB2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1919" y="1825625"/>
            <a:ext cx="2349672" cy="2878484"/>
          </a:xfrm>
          <a:prstGeom prst="rect">
            <a:avLst/>
          </a:prstGeom>
        </p:spPr>
      </p:pic>
    </p:spTree>
    <p:extLst>
      <p:ext uri="{BB962C8B-B14F-4D97-AF65-F5344CB8AC3E}">
        <p14:creationId xmlns:p14="http://schemas.microsoft.com/office/powerpoint/2010/main" val="3010565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99A4-1FA6-6A4A-B940-0FB2E0113C23}"/>
              </a:ext>
            </a:extLst>
          </p:cNvPr>
          <p:cNvSpPr>
            <a:spLocks noGrp="1"/>
          </p:cNvSpPr>
          <p:nvPr>
            <p:ph type="title"/>
          </p:nvPr>
        </p:nvSpPr>
        <p:spPr/>
        <p:txBody>
          <a:bodyPr/>
          <a:lstStyle/>
          <a:p>
            <a:r>
              <a:rPr lang="en-TW" dirty="0"/>
              <a:t>PostOrder Depth First Tree Traversal</a:t>
            </a:r>
          </a:p>
        </p:txBody>
      </p:sp>
      <p:sp>
        <p:nvSpPr>
          <p:cNvPr id="3" name="Content Placeholder 2">
            <a:extLst>
              <a:ext uri="{FF2B5EF4-FFF2-40B4-BE49-F238E27FC236}">
                <a16:creationId xmlns:a16="http://schemas.microsoft.com/office/drawing/2014/main" id="{1FFE8FA3-29E1-A242-9152-4E04EE8B456F}"/>
              </a:ext>
            </a:extLst>
          </p:cNvPr>
          <p:cNvSpPr>
            <a:spLocks noGrp="1"/>
          </p:cNvSpPr>
          <p:nvPr>
            <p:ph idx="1"/>
          </p:nvPr>
        </p:nvSpPr>
        <p:spPr>
          <a:xfrm>
            <a:off x="838200" y="1825625"/>
            <a:ext cx="6662351" cy="4351338"/>
          </a:xfrm>
        </p:spPr>
        <p:txBody>
          <a:bodyPr/>
          <a:lstStyle/>
          <a:p>
            <a:pPr marL="0" indent="0">
              <a:buNone/>
            </a:pPr>
            <a:r>
              <a:rPr lang="en-TW" dirty="0"/>
              <a:t>In post-order tree traversal, the algorithm recursively processes the left subtree, then recursively processes the right subtree, and finally processes the root.</a:t>
            </a:r>
          </a:p>
          <a:p>
            <a:pPr marL="0" indent="0">
              <a:buNone/>
            </a:pPr>
            <a:r>
              <a:rPr lang="en-TW" dirty="0"/>
              <a:t>A common way to understand in-order is “left, right, root”.</a:t>
            </a:r>
          </a:p>
          <a:p>
            <a:pPr marL="0" indent="0">
              <a:buNone/>
            </a:pPr>
            <a:r>
              <a:rPr lang="en-TW" dirty="0"/>
              <a:t>For example, the post-order tree traversal result of the tree on the right will be:</a:t>
            </a:r>
          </a:p>
          <a:p>
            <a:pPr marL="0" indent="0" algn="ctr">
              <a:buNone/>
            </a:pPr>
            <a:r>
              <a:rPr lang="en-TW" dirty="0"/>
              <a:t>D, E, B, G, F, C, A</a:t>
            </a:r>
          </a:p>
        </p:txBody>
      </p:sp>
      <p:pic>
        <p:nvPicPr>
          <p:cNvPr id="4" name="Graphic 3">
            <a:extLst>
              <a:ext uri="{FF2B5EF4-FFF2-40B4-BE49-F238E27FC236}">
                <a16:creationId xmlns:a16="http://schemas.microsoft.com/office/drawing/2014/main" id="{DAFD77A7-9265-A44C-AA60-20F58DBB2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1919" y="1825625"/>
            <a:ext cx="2349672" cy="2878484"/>
          </a:xfrm>
          <a:prstGeom prst="rect">
            <a:avLst/>
          </a:prstGeom>
        </p:spPr>
      </p:pic>
    </p:spTree>
    <p:extLst>
      <p:ext uri="{BB962C8B-B14F-4D97-AF65-F5344CB8AC3E}">
        <p14:creationId xmlns:p14="http://schemas.microsoft.com/office/powerpoint/2010/main" val="2870813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6-4</a:t>
            </a:r>
            <a:br>
              <a:rPr lang="en-US" sz="5400"/>
            </a:br>
            <a:r>
              <a:rPr lang="en-US" sz="5400"/>
              <a:t>Huffman Encoding</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E7CF56AC-0110-B44B-BAE0-8E0171E279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2492" y="1554290"/>
            <a:ext cx="5536001" cy="3690667"/>
          </a:xfrm>
          <a:prstGeom prst="rect">
            <a:avLst/>
          </a:prstGeom>
        </p:spPr>
      </p:pic>
    </p:spTree>
    <p:extLst>
      <p:ext uri="{BB962C8B-B14F-4D97-AF65-F5344CB8AC3E}">
        <p14:creationId xmlns:p14="http://schemas.microsoft.com/office/powerpoint/2010/main" val="224157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8795-0D18-4544-B46E-68262163C498}"/>
              </a:ext>
            </a:extLst>
          </p:cNvPr>
          <p:cNvSpPr>
            <a:spLocks noGrp="1"/>
          </p:cNvSpPr>
          <p:nvPr>
            <p:ph type="title"/>
          </p:nvPr>
        </p:nvSpPr>
        <p:spPr/>
        <p:txBody>
          <a:bodyPr/>
          <a:lstStyle/>
          <a:p>
            <a:r>
              <a:rPr lang="en-TW" dirty="0"/>
              <a:t>Character Encoding</a:t>
            </a:r>
          </a:p>
        </p:txBody>
      </p:sp>
      <p:sp>
        <p:nvSpPr>
          <p:cNvPr id="3" name="Content Placeholder 2">
            <a:extLst>
              <a:ext uri="{FF2B5EF4-FFF2-40B4-BE49-F238E27FC236}">
                <a16:creationId xmlns:a16="http://schemas.microsoft.com/office/drawing/2014/main" id="{2D02566B-255D-1241-98F7-DACFA3BB2E43}"/>
              </a:ext>
            </a:extLst>
          </p:cNvPr>
          <p:cNvSpPr>
            <a:spLocks noGrp="1"/>
          </p:cNvSpPr>
          <p:nvPr>
            <p:ph idx="1"/>
          </p:nvPr>
        </p:nvSpPr>
        <p:spPr>
          <a:xfrm>
            <a:off x="838200" y="1825625"/>
            <a:ext cx="10515600" cy="4414538"/>
          </a:xfrm>
        </p:spPr>
        <p:txBody>
          <a:bodyPr>
            <a:normAutofit/>
          </a:bodyPr>
          <a:lstStyle/>
          <a:p>
            <a:pPr marL="0" indent="0">
              <a:buNone/>
            </a:pPr>
            <a:r>
              <a:rPr lang="en-US" dirty="0"/>
              <a:t>A character encoding provides a key to unlock the code. It is a set of mappings between the bytes in the computer and the characters in the character set.</a:t>
            </a:r>
          </a:p>
          <a:p>
            <a:pPr marL="0" indent="0">
              <a:buNone/>
            </a:pPr>
            <a:r>
              <a:rPr lang="en-US" dirty="0"/>
              <a:t>For example, the ASCII (American Standard Code for Information Interchange) is a very common encoding system. The following is a small portion of ASCII table:</a:t>
            </a:r>
          </a:p>
          <a:p>
            <a:pPr marL="0" indent="0">
              <a:buNone/>
            </a:pPr>
            <a:endParaRPr lang="en-US" dirty="0"/>
          </a:p>
          <a:p>
            <a:pPr marL="0" indent="0">
              <a:buNone/>
            </a:pPr>
            <a:endParaRPr lang="en-US" dirty="0"/>
          </a:p>
          <a:p>
            <a:pPr marL="0" indent="0">
              <a:buNone/>
            </a:pPr>
            <a:endParaRPr lang="en-US" dirty="0"/>
          </a:p>
          <a:p>
            <a:pPr marL="0" indent="0">
              <a:buNone/>
            </a:pPr>
            <a:endParaRPr lang="en-TW" dirty="0"/>
          </a:p>
        </p:txBody>
      </p:sp>
      <p:graphicFrame>
        <p:nvGraphicFramePr>
          <p:cNvPr id="6" name="Table 6">
            <a:extLst>
              <a:ext uri="{FF2B5EF4-FFF2-40B4-BE49-F238E27FC236}">
                <a16:creationId xmlns:a16="http://schemas.microsoft.com/office/drawing/2014/main" id="{07EF0DE0-B1B3-9B49-892C-D58E0E5DD217}"/>
              </a:ext>
            </a:extLst>
          </p:cNvPr>
          <p:cNvGraphicFramePr>
            <a:graphicFrameLocks noGrp="1"/>
          </p:cNvGraphicFramePr>
          <p:nvPr>
            <p:extLst>
              <p:ext uri="{D42A27DB-BD31-4B8C-83A1-F6EECF244321}">
                <p14:modId xmlns:p14="http://schemas.microsoft.com/office/powerpoint/2010/main" val="2819468688"/>
              </p:ext>
            </p:extLst>
          </p:nvPr>
        </p:nvGraphicFramePr>
        <p:xfrm>
          <a:off x="1146088" y="4554932"/>
          <a:ext cx="9899824" cy="1584960"/>
        </p:xfrm>
        <a:graphic>
          <a:graphicData uri="http://schemas.openxmlformats.org/drawingml/2006/table">
            <a:tbl>
              <a:tblPr firstRow="1" bandRow="1">
                <a:tableStyleId>{5C22544A-7EE6-4342-B048-85BDC9FD1C3A}</a:tableStyleId>
              </a:tblPr>
              <a:tblGrid>
                <a:gridCol w="2474956">
                  <a:extLst>
                    <a:ext uri="{9D8B030D-6E8A-4147-A177-3AD203B41FA5}">
                      <a16:colId xmlns:a16="http://schemas.microsoft.com/office/drawing/2014/main" val="873157915"/>
                    </a:ext>
                  </a:extLst>
                </a:gridCol>
                <a:gridCol w="2474956">
                  <a:extLst>
                    <a:ext uri="{9D8B030D-6E8A-4147-A177-3AD203B41FA5}">
                      <a16:colId xmlns:a16="http://schemas.microsoft.com/office/drawing/2014/main" val="2423059691"/>
                    </a:ext>
                  </a:extLst>
                </a:gridCol>
                <a:gridCol w="2474956">
                  <a:extLst>
                    <a:ext uri="{9D8B030D-6E8A-4147-A177-3AD203B41FA5}">
                      <a16:colId xmlns:a16="http://schemas.microsoft.com/office/drawing/2014/main" val="1428180808"/>
                    </a:ext>
                  </a:extLst>
                </a:gridCol>
                <a:gridCol w="2474956">
                  <a:extLst>
                    <a:ext uri="{9D8B030D-6E8A-4147-A177-3AD203B41FA5}">
                      <a16:colId xmlns:a16="http://schemas.microsoft.com/office/drawing/2014/main" val="590961710"/>
                    </a:ext>
                  </a:extLst>
                </a:gridCol>
              </a:tblGrid>
              <a:tr h="395417">
                <a:tc>
                  <a:txBody>
                    <a:bodyPr/>
                    <a:lstStyle/>
                    <a:p>
                      <a:pPr algn="ctr"/>
                      <a:r>
                        <a:rPr lang="en-TW" sz="2000" dirty="0"/>
                        <a:t>Binary</a:t>
                      </a:r>
                    </a:p>
                  </a:txBody>
                  <a:tcPr anchor="ctr"/>
                </a:tc>
                <a:tc>
                  <a:txBody>
                    <a:bodyPr/>
                    <a:lstStyle/>
                    <a:p>
                      <a:pPr algn="ctr"/>
                      <a:r>
                        <a:rPr lang="en-TW" sz="2000" dirty="0"/>
                        <a:t>Decimal</a:t>
                      </a:r>
                    </a:p>
                  </a:txBody>
                  <a:tcPr anchor="ctr"/>
                </a:tc>
                <a:tc>
                  <a:txBody>
                    <a:bodyPr/>
                    <a:lstStyle/>
                    <a:p>
                      <a:pPr algn="ctr"/>
                      <a:r>
                        <a:rPr lang="en-US" sz="2000" dirty="0"/>
                        <a:t>Hexadecimal</a:t>
                      </a:r>
                      <a:endParaRPr lang="en-TW" sz="2000" dirty="0"/>
                    </a:p>
                  </a:txBody>
                  <a:tcPr anchor="ctr"/>
                </a:tc>
                <a:tc>
                  <a:txBody>
                    <a:bodyPr/>
                    <a:lstStyle/>
                    <a:p>
                      <a:pPr algn="ctr"/>
                      <a:r>
                        <a:rPr lang="en-TW" sz="2000" dirty="0"/>
                        <a:t>Character</a:t>
                      </a:r>
                    </a:p>
                  </a:txBody>
                  <a:tcPr anchor="ctr"/>
                </a:tc>
                <a:extLst>
                  <a:ext uri="{0D108BD9-81ED-4DB2-BD59-A6C34878D82A}">
                    <a16:rowId xmlns:a16="http://schemas.microsoft.com/office/drawing/2014/main" val="4266998964"/>
                  </a:ext>
                </a:extLst>
              </a:tr>
              <a:tr h="395417">
                <a:tc>
                  <a:txBody>
                    <a:bodyPr/>
                    <a:lstStyle/>
                    <a:p>
                      <a:pPr algn="ctr"/>
                      <a:r>
                        <a:rPr lang="en-TW" sz="2000" dirty="0"/>
                        <a:t>0010 0001</a:t>
                      </a:r>
                    </a:p>
                  </a:txBody>
                  <a:tcPr anchor="ctr"/>
                </a:tc>
                <a:tc>
                  <a:txBody>
                    <a:bodyPr/>
                    <a:lstStyle/>
                    <a:p>
                      <a:pPr algn="ctr"/>
                      <a:r>
                        <a:rPr lang="en-TW" sz="2000" dirty="0"/>
                        <a:t>33</a:t>
                      </a:r>
                    </a:p>
                  </a:txBody>
                  <a:tcPr anchor="ctr"/>
                </a:tc>
                <a:tc>
                  <a:txBody>
                    <a:bodyPr/>
                    <a:lstStyle/>
                    <a:p>
                      <a:pPr algn="ctr"/>
                      <a:r>
                        <a:rPr lang="en-TW" sz="2000" dirty="0"/>
                        <a:t>21</a:t>
                      </a:r>
                    </a:p>
                  </a:txBody>
                  <a:tcPr anchor="ctr"/>
                </a:tc>
                <a:tc>
                  <a:txBody>
                    <a:bodyPr/>
                    <a:lstStyle/>
                    <a:p>
                      <a:pPr algn="ctr"/>
                      <a:r>
                        <a:rPr lang="en-TW" sz="2000" dirty="0"/>
                        <a:t>!</a:t>
                      </a:r>
                    </a:p>
                  </a:txBody>
                  <a:tcPr anchor="ctr"/>
                </a:tc>
                <a:extLst>
                  <a:ext uri="{0D108BD9-81ED-4DB2-BD59-A6C34878D82A}">
                    <a16:rowId xmlns:a16="http://schemas.microsoft.com/office/drawing/2014/main" val="3578785703"/>
                  </a:ext>
                </a:extLst>
              </a:tr>
              <a:tr h="395417">
                <a:tc>
                  <a:txBody>
                    <a:bodyPr/>
                    <a:lstStyle/>
                    <a:p>
                      <a:pPr algn="ctr"/>
                      <a:r>
                        <a:rPr lang="en-TW" sz="2000" dirty="0"/>
                        <a:t>0100 0001</a:t>
                      </a:r>
                    </a:p>
                  </a:txBody>
                  <a:tcPr anchor="ctr"/>
                </a:tc>
                <a:tc>
                  <a:txBody>
                    <a:bodyPr/>
                    <a:lstStyle/>
                    <a:p>
                      <a:pPr algn="ctr"/>
                      <a:r>
                        <a:rPr lang="en-TW" sz="2000" dirty="0"/>
                        <a:t>65</a:t>
                      </a:r>
                    </a:p>
                  </a:txBody>
                  <a:tcPr anchor="ctr"/>
                </a:tc>
                <a:tc>
                  <a:txBody>
                    <a:bodyPr/>
                    <a:lstStyle/>
                    <a:p>
                      <a:pPr algn="ctr"/>
                      <a:r>
                        <a:rPr lang="en-TW" sz="2000" dirty="0"/>
                        <a:t>41</a:t>
                      </a:r>
                    </a:p>
                  </a:txBody>
                  <a:tcPr anchor="ctr"/>
                </a:tc>
                <a:tc>
                  <a:txBody>
                    <a:bodyPr/>
                    <a:lstStyle/>
                    <a:p>
                      <a:pPr algn="ctr"/>
                      <a:r>
                        <a:rPr lang="en-TW" sz="2000" dirty="0"/>
                        <a:t>A</a:t>
                      </a:r>
                    </a:p>
                  </a:txBody>
                  <a:tcPr anchor="ctr"/>
                </a:tc>
                <a:extLst>
                  <a:ext uri="{0D108BD9-81ED-4DB2-BD59-A6C34878D82A}">
                    <a16:rowId xmlns:a16="http://schemas.microsoft.com/office/drawing/2014/main" val="1152389647"/>
                  </a:ext>
                </a:extLst>
              </a:tr>
              <a:tr h="395417">
                <a:tc>
                  <a:txBody>
                    <a:bodyPr/>
                    <a:lstStyle/>
                    <a:p>
                      <a:pPr algn="ctr"/>
                      <a:r>
                        <a:rPr lang="en-TW" sz="2000" dirty="0"/>
                        <a:t>0100 0010</a:t>
                      </a:r>
                    </a:p>
                  </a:txBody>
                  <a:tcPr anchor="ctr"/>
                </a:tc>
                <a:tc>
                  <a:txBody>
                    <a:bodyPr/>
                    <a:lstStyle/>
                    <a:p>
                      <a:pPr algn="ctr"/>
                      <a:r>
                        <a:rPr lang="en-TW" sz="2000" dirty="0"/>
                        <a:t>66</a:t>
                      </a:r>
                    </a:p>
                  </a:txBody>
                  <a:tcPr anchor="ctr"/>
                </a:tc>
                <a:tc>
                  <a:txBody>
                    <a:bodyPr/>
                    <a:lstStyle/>
                    <a:p>
                      <a:pPr algn="ctr"/>
                      <a:r>
                        <a:rPr lang="en-TW" sz="2000" dirty="0"/>
                        <a:t>42</a:t>
                      </a:r>
                    </a:p>
                  </a:txBody>
                  <a:tcPr anchor="ctr"/>
                </a:tc>
                <a:tc>
                  <a:txBody>
                    <a:bodyPr/>
                    <a:lstStyle/>
                    <a:p>
                      <a:pPr algn="ctr"/>
                      <a:r>
                        <a:rPr lang="en-TW" sz="2000" dirty="0"/>
                        <a:t>B</a:t>
                      </a:r>
                    </a:p>
                  </a:txBody>
                  <a:tcPr anchor="ctr"/>
                </a:tc>
                <a:extLst>
                  <a:ext uri="{0D108BD9-81ED-4DB2-BD59-A6C34878D82A}">
                    <a16:rowId xmlns:a16="http://schemas.microsoft.com/office/drawing/2014/main" val="2298978880"/>
                  </a:ext>
                </a:extLst>
              </a:tr>
            </a:tbl>
          </a:graphicData>
        </a:graphic>
      </p:graphicFrame>
    </p:spTree>
    <p:extLst>
      <p:ext uri="{BB962C8B-B14F-4D97-AF65-F5344CB8AC3E}">
        <p14:creationId xmlns:p14="http://schemas.microsoft.com/office/powerpoint/2010/main" val="3651055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61BC1-CFB8-5C4E-988B-CED8E41C7665}"/>
              </a:ext>
            </a:extLst>
          </p:cNvPr>
          <p:cNvSpPr>
            <a:spLocks noGrp="1"/>
          </p:cNvSpPr>
          <p:nvPr>
            <p:ph type="title"/>
          </p:nvPr>
        </p:nvSpPr>
        <p:spPr/>
        <p:txBody>
          <a:bodyPr/>
          <a:lstStyle/>
          <a:p>
            <a:r>
              <a:rPr lang="en-TW" dirty="0"/>
              <a:t>Character Encoding</a:t>
            </a:r>
          </a:p>
        </p:txBody>
      </p:sp>
      <p:sp>
        <p:nvSpPr>
          <p:cNvPr id="3" name="Content Placeholder 2">
            <a:extLst>
              <a:ext uri="{FF2B5EF4-FFF2-40B4-BE49-F238E27FC236}">
                <a16:creationId xmlns:a16="http://schemas.microsoft.com/office/drawing/2014/main" id="{B3FF6573-4C39-A047-8258-2EF6C6ABD984}"/>
              </a:ext>
            </a:extLst>
          </p:cNvPr>
          <p:cNvSpPr>
            <a:spLocks noGrp="1"/>
          </p:cNvSpPr>
          <p:nvPr>
            <p:ph idx="1"/>
          </p:nvPr>
        </p:nvSpPr>
        <p:spPr>
          <a:xfrm>
            <a:off x="838200" y="1825625"/>
            <a:ext cx="10515600" cy="4667250"/>
          </a:xfrm>
        </p:spPr>
        <p:txBody>
          <a:bodyPr>
            <a:normAutofit/>
          </a:bodyPr>
          <a:lstStyle/>
          <a:p>
            <a:pPr marL="0" indent="0">
              <a:buNone/>
            </a:pPr>
            <a:r>
              <a:rPr lang="en-TW" dirty="0"/>
              <a:t>Supposed we want to store a text file “A BAD BAG” in our computer; what would be the best way to do it? First, let’s encode the characters to the following bits:</a:t>
            </a:r>
          </a:p>
          <a:p>
            <a:pPr marL="0" indent="0" algn="ctr">
              <a:buNone/>
            </a:pPr>
            <a:r>
              <a:rPr lang="en-TW" dirty="0"/>
              <a:t>A – 000, B – 001, D – 010, G – 011, white space - 100</a:t>
            </a:r>
          </a:p>
          <a:p>
            <a:pPr marL="0" indent="0">
              <a:buNone/>
            </a:pPr>
            <a:r>
              <a:rPr lang="en-TW" dirty="0"/>
              <a:t>since we only have 5 different characters to encode, we need to use 3 bits (by the multiplication rule, 2 bits can produce 4 different results, and 3 bits can produce 8 different results)</a:t>
            </a:r>
          </a:p>
          <a:p>
            <a:pPr marL="0" indent="0">
              <a:buNone/>
            </a:pPr>
            <a:r>
              <a:rPr lang="en-TW" dirty="0"/>
              <a:t>Then, the original text file would be:</a:t>
            </a:r>
          </a:p>
          <a:p>
            <a:pPr marL="0" indent="0" algn="ctr">
              <a:buNone/>
            </a:pPr>
            <a:r>
              <a:rPr lang="en-TW" dirty="0"/>
              <a:t>000100001000010100001000011</a:t>
            </a:r>
          </a:p>
          <a:p>
            <a:pPr marL="0" indent="0">
              <a:buNone/>
            </a:pPr>
            <a:r>
              <a:rPr lang="en-TW" dirty="0"/>
              <a:t>We have totally 27 bits stored in the computer.</a:t>
            </a:r>
          </a:p>
        </p:txBody>
      </p:sp>
    </p:spTree>
    <p:extLst>
      <p:ext uri="{BB962C8B-B14F-4D97-AF65-F5344CB8AC3E}">
        <p14:creationId xmlns:p14="http://schemas.microsoft.com/office/powerpoint/2010/main" val="1072200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116D-8E50-9E43-A505-446C0454BD3C}"/>
              </a:ext>
            </a:extLst>
          </p:cNvPr>
          <p:cNvSpPr>
            <a:spLocks noGrp="1"/>
          </p:cNvSpPr>
          <p:nvPr>
            <p:ph type="title"/>
          </p:nvPr>
        </p:nvSpPr>
        <p:spPr/>
        <p:txBody>
          <a:bodyPr/>
          <a:lstStyle/>
          <a:p>
            <a:r>
              <a:rPr lang="en-TW" dirty="0"/>
              <a:t>Character Encoding</a:t>
            </a:r>
          </a:p>
        </p:txBody>
      </p:sp>
      <p:sp>
        <p:nvSpPr>
          <p:cNvPr id="3" name="Content Placeholder 2">
            <a:extLst>
              <a:ext uri="{FF2B5EF4-FFF2-40B4-BE49-F238E27FC236}">
                <a16:creationId xmlns:a16="http://schemas.microsoft.com/office/drawing/2014/main" id="{FF4C3171-BA5B-DF45-8A5C-0FBCA5D075AF}"/>
              </a:ext>
            </a:extLst>
          </p:cNvPr>
          <p:cNvSpPr>
            <a:spLocks noGrp="1"/>
          </p:cNvSpPr>
          <p:nvPr>
            <p:ph idx="1"/>
          </p:nvPr>
        </p:nvSpPr>
        <p:spPr>
          <a:xfrm>
            <a:off x="838200" y="1825624"/>
            <a:ext cx="10515600" cy="4884095"/>
          </a:xfrm>
        </p:spPr>
        <p:txBody>
          <a:bodyPr>
            <a:normAutofit lnSpcReduction="10000"/>
          </a:bodyPr>
          <a:lstStyle/>
          <a:p>
            <a:pPr marL="0" indent="0">
              <a:buNone/>
            </a:pPr>
            <a:r>
              <a:rPr lang="en-TW" dirty="0"/>
              <a:t>Is there a better way to store this text file with less than 27 bits? When storing or transfering files, we want them to be as compact as possible.</a:t>
            </a:r>
          </a:p>
          <a:p>
            <a:pPr marL="0" indent="0">
              <a:buNone/>
            </a:pPr>
            <a:r>
              <a:rPr lang="en-TW" dirty="0"/>
              <a:t>In compression techniques, there are two types.</a:t>
            </a:r>
          </a:p>
          <a:p>
            <a:pPr marL="514350" indent="-514350">
              <a:buAutoNum type="arabicPeriod"/>
            </a:pPr>
            <a:r>
              <a:rPr lang="en-TW" dirty="0"/>
              <a:t>Lossy Compression</a:t>
            </a:r>
          </a:p>
          <a:p>
            <a:pPr marL="514350" indent="-514350">
              <a:buAutoNum type="arabicPeriod"/>
            </a:pPr>
            <a:r>
              <a:rPr lang="en-TW" dirty="0"/>
              <a:t>Lossless Compression</a:t>
            </a:r>
          </a:p>
          <a:p>
            <a:pPr marL="0" indent="0">
              <a:buNone/>
            </a:pPr>
            <a:r>
              <a:rPr lang="en-TW" dirty="0"/>
              <a:t>Lossy compression means that once the file has been compressed, we would never be able to get back the lost data. Lossless compression means that we can compress a file or image into small size, and restore the original file or image later without losing any data or information.</a:t>
            </a:r>
          </a:p>
          <a:p>
            <a:pPr marL="0" indent="0">
              <a:buNone/>
            </a:pPr>
            <a:r>
              <a:rPr lang="en-US" dirty="0"/>
              <a:t>I</a:t>
            </a:r>
            <a:r>
              <a:rPr lang="en-TW" dirty="0"/>
              <a:t>n this chapter, we will learn Huffman Encoding Algorithm, which is a lossless compression algorithm for text files.</a:t>
            </a:r>
          </a:p>
        </p:txBody>
      </p:sp>
    </p:spTree>
    <p:extLst>
      <p:ext uri="{BB962C8B-B14F-4D97-AF65-F5344CB8AC3E}">
        <p14:creationId xmlns:p14="http://schemas.microsoft.com/office/powerpoint/2010/main" val="4267652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A649-E021-7740-B85E-8CDB52EDBDC6}"/>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F538EFBD-0CC4-3647-BE2E-9CC8CC3953D8}"/>
              </a:ext>
            </a:extLst>
          </p:cNvPr>
          <p:cNvSpPr>
            <a:spLocks noGrp="1"/>
          </p:cNvSpPr>
          <p:nvPr>
            <p:ph idx="1"/>
          </p:nvPr>
        </p:nvSpPr>
        <p:spPr>
          <a:xfrm>
            <a:off x="838200" y="1825625"/>
            <a:ext cx="7391400" cy="4351338"/>
          </a:xfrm>
        </p:spPr>
        <p:txBody>
          <a:bodyPr/>
          <a:lstStyle/>
          <a:p>
            <a:pPr marL="0" indent="0">
              <a:buNone/>
            </a:pPr>
            <a:r>
              <a:rPr lang="en-TW" dirty="0"/>
              <a:t>Huffman encoding is an algorithm developed by David A. Huffman while he was a Sc.D. student at MIT, and published in the 1952 paper “A Method for the Construction of Minimum-Redundancy Codes.”</a:t>
            </a:r>
          </a:p>
          <a:p>
            <a:pPr marL="0" indent="0">
              <a:buNone/>
            </a:pPr>
            <a:r>
              <a:rPr lang="en-TW" dirty="0"/>
              <a:t>The principle of Huffman encoding is, if a letter appears many times in a file, then it sould be compressed into shorter bits. On the other hand, if a letter appears very less in a file, then it should be compressed into more bits.</a:t>
            </a:r>
          </a:p>
        </p:txBody>
      </p:sp>
      <p:pic>
        <p:nvPicPr>
          <p:cNvPr id="5" name="Picture 4" descr="A person holding a piece of paper&#10;&#10;Description automatically generated with low confidence">
            <a:extLst>
              <a:ext uri="{FF2B5EF4-FFF2-40B4-BE49-F238E27FC236}">
                <a16:creationId xmlns:a16="http://schemas.microsoft.com/office/drawing/2014/main" id="{5A3C6A8A-8C18-4143-8237-3BBE06AB6955}"/>
              </a:ext>
            </a:extLst>
          </p:cNvPr>
          <p:cNvPicPr>
            <a:picLocks noChangeAspect="1"/>
          </p:cNvPicPr>
          <p:nvPr/>
        </p:nvPicPr>
        <p:blipFill>
          <a:blip r:embed="rId2"/>
          <a:stretch>
            <a:fillRect/>
          </a:stretch>
        </p:blipFill>
        <p:spPr>
          <a:xfrm>
            <a:off x="8590496" y="2113005"/>
            <a:ext cx="2763304" cy="3039634"/>
          </a:xfrm>
          <a:prstGeom prst="rect">
            <a:avLst/>
          </a:prstGeom>
        </p:spPr>
      </p:pic>
    </p:spTree>
    <p:extLst>
      <p:ext uri="{BB962C8B-B14F-4D97-AF65-F5344CB8AC3E}">
        <p14:creationId xmlns:p14="http://schemas.microsoft.com/office/powerpoint/2010/main" val="865632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a:t>
            </a:r>
            <a:r>
              <a:rPr lang="en-US" dirty="0"/>
              <a:t> 6</a:t>
            </a:r>
            <a:endParaRPr lang="en-TW" dirty="0"/>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Graphs and Trees are one of the most important data structure in computer science.</a:t>
            </a:r>
            <a:r>
              <a:rPr lang="zh-TW" altLang="en-US" dirty="0"/>
              <a:t> </a:t>
            </a:r>
            <a:r>
              <a:rPr lang="en-US" altLang="zh-TW" dirty="0"/>
              <a:t>Many real-life applications are built with graphs and trees, such as DOM, abstract syntax tree, Binary Search Tree, and many others.</a:t>
            </a:r>
          </a:p>
          <a:p>
            <a:r>
              <a:rPr lang="en-US" altLang="zh-TW" dirty="0"/>
              <a:t>More algorithms and applications will be taught in chapter 7 and algorithm and data structure class. In chapter 6, we will focus on the terminologies and definitions.</a:t>
            </a:r>
          </a:p>
          <a:p>
            <a:pPr marL="0" indent="0">
              <a:buNone/>
            </a:pPr>
            <a:endParaRPr lang="en-US" dirty="0"/>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01C9-B6B9-F84F-9EAE-1369DFD64709}"/>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A27543D4-356C-7544-A2FF-ACE29E11566E}"/>
              </a:ext>
            </a:extLst>
          </p:cNvPr>
          <p:cNvSpPr>
            <a:spLocks noGrp="1"/>
          </p:cNvSpPr>
          <p:nvPr>
            <p:ph idx="1"/>
          </p:nvPr>
        </p:nvSpPr>
        <p:spPr/>
        <p:txBody>
          <a:bodyPr/>
          <a:lstStyle/>
          <a:p>
            <a:pPr marL="0" indent="0">
              <a:buNone/>
            </a:pPr>
            <a:r>
              <a:rPr lang="en-TW" dirty="0"/>
              <a:t>Here’s the Huffman Encoding algorithm:</a:t>
            </a:r>
          </a:p>
          <a:p>
            <a:pPr marL="514350" indent="-514350">
              <a:buAutoNum type="arabicPeriod"/>
            </a:pPr>
            <a:r>
              <a:rPr lang="en-TW" dirty="0"/>
              <a:t>Count the frequency of appearance for each characters in</a:t>
            </a:r>
            <a:r>
              <a:rPr lang="en-US" dirty="0"/>
              <a:t> t</a:t>
            </a:r>
            <a:r>
              <a:rPr lang="en-TW" dirty="0"/>
              <a:t>he text file.</a:t>
            </a:r>
          </a:p>
          <a:p>
            <a:pPr marL="514350" indent="-514350">
              <a:buAutoNum type="arabicPeriod"/>
            </a:pPr>
            <a:r>
              <a:rPr lang="en-TW" dirty="0"/>
              <a:t>Add the smallest 2 nodes together to form a new node. Keep repeating this step until we complete builing a binary tree. (This step requires a data structure called Min Heap, which will be taguth in algorithm and data structure.)</a:t>
            </a:r>
          </a:p>
          <a:p>
            <a:pPr marL="514350" indent="-514350">
              <a:buAutoNum type="arabicPeriod"/>
            </a:pPr>
            <a:r>
              <a:rPr lang="en-TW" dirty="0"/>
              <a:t>Use tree traversal algorithm to label the leaves. The left edge is labeled as 0, and the right edge is labeled as 1.</a:t>
            </a:r>
          </a:p>
          <a:p>
            <a:pPr marL="514350" indent="-514350">
              <a:buAutoNum type="arabicPeriod"/>
            </a:pPr>
            <a:endParaRPr lang="en-TW" dirty="0"/>
          </a:p>
          <a:p>
            <a:pPr marL="514350" indent="-514350">
              <a:buAutoNum type="arabicPeriod"/>
            </a:pPr>
            <a:endParaRPr lang="en-TW" dirty="0"/>
          </a:p>
        </p:txBody>
      </p:sp>
    </p:spTree>
    <p:extLst>
      <p:ext uri="{BB962C8B-B14F-4D97-AF65-F5344CB8AC3E}">
        <p14:creationId xmlns:p14="http://schemas.microsoft.com/office/powerpoint/2010/main" val="2706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D6BF-6D4A-A74C-9C27-A7C68B1D082B}"/>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098493B6-B6B0-6546-9CFD-3414A55D303E}"/>
              </a:ext>
            </a:extLst>
          </p:cNvPr>
          <p:cNvSpPr>
            <a:spLocks noGrp="1"/>
          </p:cNvSpPr>
          <p:nvPr>
            <p:ph idx="1"/>
          </p:nvPr>
        </p:nvSpPr>
        <p:spPr/>
        <p:txBody>
          <a:bodyPr/>
          <a:lstStyle/>
          <a:p>
            <a:pPr marL="0" indent="0">
              <a:buNone/>
            </a:pPr>
            <a:r>
              <a:rPr lang="en-TW" dirty="0"/>
              <a:t>Since the actual code writing for Huffman Encoding requires many skills in algorithm and data structure, we would just do Huffman Encoding by hands.</a:t>
            </a:r>
          </a:p>
          <a:p>
            <a:pPr marL="0" indent="0">
              <a:buNone/>
            </a:pPr>
            <a:r>
              <a:rPr lang="en-TW" dirty="0"/>
              <a:t>Supposed we want to encode “A BAD BAG”, then we first count the frequency of characters:</a:t>
            </a:r>
          </a:p>
          <a:p>
            <a:pPr marL="0" indent="0" algn="ctr">
              <a:buNone/>
            </a:pPr>
            <a:r>
              <a:rPr lang="en-TW" dirty="0"/>
              <a:t>“A” 3 time, “B” 2 times, white space 2 times, “D” one time, “G” one time</a:t>
            </a:r>
          </a:p>
          <a:p>
            <a:pPr marL="0" indent="0">
              <a:buNone/>
            </a:pPr>
            <a:r>
              <a:rPr lang="en-TW" dirty="0"/>
              <a:t>Then, we build a tree by adding the smallest 2 nodes together to form a new node.</a:t>
            </a:r>
          </a:p>
        </p:txBody>
      </p:sp>
    </p:spTree>
    <p:extLst>
      <p:ext uri="{BB962C8B-B14F-4D97-AF65-F5344CB8AC3E}">
        <p14:creationId xmlns:p14="http://schemas.microsoft.com/office/powerpoint/2010/main" val="324116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11E1-6A90-6D44-A4BE-21EF93E0902A}"/>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0A9D67C6-0D34-FF4C-B8FF-660920F28DBD}"/>
              </a:ext>
            </a:extLst>
          </p:cNvPr>
          <p:cNvSpPr>
            <a:spLocks noGrp="1"/>
          </p:cNvSpPr>
          <p:nvPr>
            <p:ph idx="1"/>
          </p:nvPr>
        </p:nvSpPr>
        <p:spPr/>
        <p:txBody>
          <a:bodyPr/>
          <a:lstStyle/>
          <a:p>
            <a:pPr marL="0" indent="0">
              <a:buNone/>
            </a:pPr>
            <a:r>
              <a:rPr lang="en-TW" dirty="0"/>
              <a:t>D and G are the smallest, so we do:                     , now the smallest</a:t>
            </a:r>
          </a:p>
          <a:p>
            <a:pPr marL="0" indent="0">
              <a:buNone/>
            </a:pPr>
            <a:endParaRPr lang="en-TW" dirty="0"/>
          </a:p>
          <a:p>
            <a:pPr marL="0" indent="0">
              <a:buNone/>
            </a:pPr>
            <a:endParaRPr lang="en-TW" dirty="0"/>
          </a:p>
          <a:p>
            <a:pPr marL="0" indent="0">
              <a:buNone/>
            </a:pPr>
            <a:r>
              <a:rPr lang="en-TW" dirty="0"/>
              <a:t>nodes are the new formed node of value = 2 and white space; therefore, we do:</a:t>
            </a:r>
          </a:p>
        </p:txBody>
      </p:sp>
      <p:pic>
        <p:nvPicPr>
          <p:cNvPr id="5" name="Graphic 4">
            <a:extLst>
              <a:ext uri="{FF2B5EF4-FFF2-40B4-BE49-F238E27FC236}">
                <a16:creationId xmlns:a16="http://schemas.microsoft.com/office/drawing/2014/main" id="{9565EFDB-6230-D644-A94D-922068571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4854" y="1550773"/>
            <a:ext cx="1301750" cy="1504950"/>
          </a:xfrm>
          <a:prstGeom prst="rect">
            <a:avLst/>
          </a:prstGeom>
        </p:spPr>
      </p:pic>
      <p:pic>
        <p:nvPicPr>
          <p:cNvPr id="7" name="Graphic 6">
            <a:extLst>
              <a:ext uri="{FF2B5EF4-FFF2-40B4-BE49-F238E27FC236}">
                <a16:creationId xmlns:a16="http://schemas.microsoft.com/office/drawing/2014/main" id="{DF6590D7-B667-C549-9AD9-18BA9EC5B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0551" y="4001294"/>
            <a:ext cx="2405449" cy="2054654"/>
          </a:xfrm>
          <a:prstGeom prst="rect">
            <a:avLst/>
          </a:prstGeom>
        </p:spPr>
      </p:pic>
    </p:spTree>
    <p:extLst>
      <p:ext uri="{BB962C8B-B14F-4D97-AF65-F5344CB8AC3E}">
        <p14:creationId xmlns:p14="http://schemas.microsoft.com/office/powerpoint/2010/main" val="431173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AE4C-930A-4C43-9732-7DA7FDC3ECE1}"/>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51C8B0FB-7625-7A42-81A0-EC13C912A96F}"/>
              </a:ext>
            </a:extLst>
          </p:cNvPr>
          <p:cNvSpPr>
            <a:spLocks noGrp="1"/>
          </p:cNvSpPr>
          <p:nvPr>
            <p:ph idx="1"/>
          </p:nvPr>
        </p:nvSpPr>
        <p:spPr/>
        <p:txBody>
          <a:bodyPr/>
          <a:lstStyle/>
          <a:p>
            <a:pPr marL="0" indent="0">
              <a:buNone/>
            </a:pPr>
            <a:r>
              <a:rPr lang="en-TW" dirty="0"/>
              <a:t>Then, the smallest 2 nodes are B and A now; therefore, we do:</a:t>
            </a:r>
          </a:p>
          <a:p>
            <a:pPr marL="0" indent="0">
              <a:buNone/>
            </a:pPr>
            <a:endParaRPr lang="en-TW" dirty="0"/>
          </a:p>
          <a:p>
            <a:pPr marL="0" indent="0">
              <a:buNone/>
            </a:pPr>
            <a:endParaRPr lang="en-TW" dirty="0"/>
          </a:p>
          <a:p>
            <a:pPr marL="0" indent="0">
              <a:buNone/>
            </a:pPr>
            <a:r>
              <a:rPr lang="en-TW" dirty="0"/>
              <a:t>Now, the smallest 2 nodes are 4 and 5; </a:t>
            </a:r>
          </a:p>
          <a:p>
            <a:pPr marL="0" indent="0">
              <a:buNone/>
            </a:pPr>
            <a:r>
              <a:rPr lang="en-TW" dirty="0"/>
              <a:t>therefore, we do:</a:t>
            </a:r>
          </a:p>
          <a:p>
            <a:pPr marL="0" indent="0">
              <a:buNone/>
            </a:pPr>
            <a:endParaRPr lang="en-TW" dirty="0"/>
          </a:p>
          <a:p>
            <a:pPr marL="0" indent="0">
              <a:buNone/>
            </a:pPr>
            <a:endParaRPr lang="en-TW" dirty="0"/>
          </a:p>
          <a:p>
            <a:pPr marL="0" indent="0">
              <a:buNone/>
            </a:pPr>
            <a:r>
              <a:rPr lang="en-TW" dirty="0"/>
              <a:t>Now, the Huffman Tree is built.</a:t>
            </a:r>
          </a:p>
        </p:txBody>
      </p:sp>
      <p:pic>
        <p:nvPicPr>
          <p:cNvPr id="5" name="Graphic 4">
            <a:extLst>
              <a:ext uri="{FF2B5EF4-FFF2-40B4-BE49-F238E27FC236}">
                <a16:creationId xmlns:a16="http://schemas.microsoft.com/office/drawing/2014/main" id="{EAEF58B2-7BB2-1148-B1D7-6E599C7B0D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8080" y="1542408"/>
            <a:ext cx="1049755" cy="1420257"/>
          </a:xfrm>
          <a:prstGeom prst="rect">
            <a:avLst/>
          </a:prstGeom>
        </p:spPr>
      </p:pic>
      <p:pic>
        <p:nvPicPr>
          <p:cNvPr id="7" name="Graphic 6">
            <a:extLst>
              <a:ext uri="{FF2B5EF4-FFF2-40B4-BE49-F238E27FC236}">
                <a16:creationId xmlns:a16="http://schemas.microsoft.com/office/drawing/2014/main" id="{459E3DC5-2B46-CA49-9430-B7E3F6FA13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7415" y="3293076"/>
            <a:ext cx="4215542" cy="3362008"/>
          </a:xfrm>
          <a:prstGeom prst="rect">
            <a:avLst/>
          </a:prstGeom>
        </p:spPr>
      </p:pic>
    </p:spTree>
    <p:extLst>
      <p:ext uri="{BB962C8B-B14F-4D97-AF65-F5344CB8AC3E}">
        <p14:creationId xmlns:p14="http://schemas.microsoft.com/office/powerpoint/2010/main" val="218724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350C-17EA-9A4F-9FB9-390195F49147}"/>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3E9D4DE4-71ED-7D4E-A5D6-15EEB203258B}"/>
              </a:ext>
            </a:extLst>
          </p:cNvPr>
          <p:cNvSpPr>
            <a:spLocks noGrp="1"/>
          </p:cNvSpPr>
          <p:nvPr>
            <p:ph idx="1"/>
          </p:nvPr>
        </p:nvSpPr>
        <p:spPr>
          <a:xfrm>
            <a:off x="838200" y="1825625"/>
            <a:ext cx="10515600" cy="4859380"/>
          </a:xfrm>
        </p:spPr>
        <p:txBody>
          <a:bodyPr>
            <a:normAutofit/>
          </a:bodyPr>
          <a:lstStyle/>
          <a:p>
            <a:pPr marL="0" indent="0">
              <a:buNone/>
            </a:pPr>
            <a:r>
              <a:rPr lang="en-TW" dirty="0"/>
              <a:t>After the Huffman tree is built, we need to label the edges:</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Then, the new encoding for each character will be:</a:t>
            </a:r>
          </a:p>
          <a:p>
            <a:pPr marL="0" indent="0" algn="ctr">
              <a:buNone/>
            </a:pPr>
            <a:r>
              <a:rPr lang="en-TW" dirty="0"/>
              <a:t>A – 11, B – 10, White Space – 01, D – 000, G – 001</a:t>
            </a:r>
          </a:p>
        </p:txBody>
      </p:sp>
      <p:pic>
        <p:nvPicPr>
          <p:cNvPr id="5" name="Graphic 4">
            <a:extLst>
              <a:ext uri="{FF2B5EF4-FFF2-40B4-BE49-F238E27FC236}">
                <a16:creationId xmlns:a16="http://schemas.microsoft.com/office/drawing/2014/main" id="{47E3A4F5-A9F0-A44B-8250-CC4EC8C2DE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12068" y="2416032"/>
            <a:ext cx="3385046" cy="2699666"/>
          </a:xfrm>
          <a:prstGeom prst="rect">
            <a:avLst/>
          </a:prstGeom>
        </p:spPr>
      </p:pic>
    </p:spTree>
    <p:extLst>
      <p:ext uri="{BB962C8B-B14F-4D97-AF65-F5344CB8AC3E}">
        <p14:creationId xmlns:p14="http://schemas.microsoft.com/office/powerpoint/2010/main" val="3073931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6B2F-4500-4B49-A100-ABE2B3B2D0FF}"/>
              </a:ext>
            </a:extLst>
          </p:cNvPr>
          <p:cNvSpPr>
            <a:spLocks noGrp="1"/>
          </p:cNvSpPr>
          <p:nvPr>
            <p:ph type="title"/>
          </p:nvPr>
        </p:nvSpPr>
        <p:spPr/>
        <p:txBody>
          <a:bodyPr/>
          <a:lstStyle/>
          <a:p>
            <a:r>
              <a:rPr lang="en-TW" dirty="0"/>
              <a:t>Huffman Encoding</a:t>
            </a:r>
          </a:p>
        </p:txBody>
      </p:sp>
      <p:sp>
        <p:nvSpPr>
          <p:cNvPr id="3" name="Content Placeholder 2">
            <a:extLst>
              <a:ext uri="{FF2B5EF4-FFF2-40B4-BE49-F238E27FC236}">
                <a16:creationId xmlns:a16="http://schemas.microsoft.com/office/drawing/2014/main" id="{9650EAE2-08AD-AA4A-86F3-4E203515DF6A}"/>
              </a:ext>
            </a:extLst>
          </p:cNvPr>
          <p:cNvSpPr>
            <a:spLocks noGrp="1"/>
          </p:cNvSpPr>
          <p:nvPr>
            <p:ph idx="1"/>
          </p:nvPr>
        </p:nvSpPr>
        <p:spPr>
          <a:xfrm>
            <a:off x="838200" y="1825624"/>
            <a:ext cx="10515600" cy="4908807"/>
          </a:xfrm>
        </p:spPr>
        <p:txBody>
          <a:bodyPr>
            <a:normAutofit/>
          </a:bodyPr>
          <a:lstStyle/>
          <a:p>
            <a:pPr marL="0" indent="0">
              <a:buNone/>
            </a:pPr>
            <a:r>
              <a:rPr lang="en-TW" dirty="0"/>
              <a:t>Finally, we can encode “A BAD BAG” to be:</a:t>
            </a:r>
          </a:p>
          <a:p>
            <a:pPr marL="0" indent="0" algn="ctr">
              <a:buNone/>
            </a:pPr>
            <a:r>
              <a:rPr lang="en-TW" dirty="0"/>
              <a:t>11011011000011011001</a:t>
            </a:r>
          </a:p>
          <a:p>
            <a:pPr marL="0" indent="0">
              <a:buNone/>
            </a:pPr>
            <a:r>
              <a:rPr lang="en-US" dirty="0"/>
              <a:t>T</a:t>
            </a:r>
            <a:r>
              <a:rPr lang="en-TW" dirty="0"/>
              <a:t>otally 20 bits here. By using huffman encoding, the file size has dropped from 27bits to 20bits, which is reduced by 26%. Is it huge? Not really. If we are working with files that has millions of characters, then it would reduce the file size by usually 40-60%.</a:t>
            </a:r>
          </a:p>
          <a:p>
            <a:pPr marL="0" indent="0">
              <a:buNone/>
            </a:pPr>
            <a:r>
              <a:rPr lang="en-TW" dirty="0"/>
              <a:t>How do we restore the bits into the original characters? We would check bit by bit. For example, 1 is meaningless, so we would check 11; then, we find that 11 is character A. Then, we continue to check bit 0, which is meaningless, then we check 01,  and we find that 01 is white space. Keep repeating the process until we get “A BAD BAG”</a:t>
            </a:r>
          </a:p>
        </p:txBody>
      </p:sp>
    </p:spTree>
    <p:extLst>
      <p:ext uri="{BB962C8B-B14F-4D97-AF65-F5344CB8AC3E}">
        <p14:creationId xmlns:p14="http://schemas.microsoft.com/office/powerpoint/2010/main" val="137751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200"/>
              <a:t>6-1</a:t>
            </a:r>
            <a:br>
              <a:rPr lang="en-US" sz="4200"/>
            </a:br>
            <a:r>
              <a:rPr lang="en-US" sz="4200"/>
              <a:t>Graphs and Their Representation</a:t>
            </a:r>
            <a:endParaRPr lang="en-TW" sz="42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64" name="Group 6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5" name="Rectangle 6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66A741DA-C1A8-BB4F-809E-E60A0F7F71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FFA8-2D3E-BD42-A104-2724D65B2541}"/>
              </a:ext>
            </a:extLst>
          </p:cNvPr>
          <p:cNvSpPr>
            <a:spLocks noGrp="1"/>
          </p:cNvSpPr>
          <p:nvPr>
            <p:ph type="title"/>
          </p:nvPr>
        </p:nvSpPr>
        <p:spPr/>
        <p:txBody>
          <a:bodyPr/>
          <a:lstStyle/>
          <a:p>
            <a:r>
              <a:rPr lang="en-TW" dirty="0"/>
              <a:t>Graphs</a:t>
            </a:r>
          </a:p>
        </p:txBody>
      </p:sp>
      <p:sp>
        <p:nvSpPr>
          <p:cNvPr id="3" name="Content Placeholder 2">
            <a:extLst>
              <a:ext uri="{FF2B5EF4-FFF2-40B4-BE49-F238E27FC236}">
                <a16:creationId xmlns:a16="http://schemas.microsoft.com/office/drawing/2014/main" id="{DFE5C02C-9AD8-6748-BA29-DBBFF7D7C04A}"/>
              </a:ext>
            </a:extLst>
          </p:cNvPr>
          <p:cNvSpPr>
            <a:spLocks noGrp="1"/>
          </p:cNvSpPr>
          <p:nvPr>
            <p:ph idx="1"/>
          </p:nvPr>
        </p:nvSpPr>
        <p:spPr>
          <a:xfrm>
            <a:off x="838200" y="1825625"/>
            <a:ext cx="10515600" cy="4667250"/>
          </a:xfrm>
        </p:spPr>
        <p:txBody>
          <a:bodyPr>
            <a:normAutofit/>
          </a:bodyPr>
          <a:lstStyle/>
          <a:p>
            <a:pPr marL="0" indent="0">
              <a:buNone/>
            </a:pPr>
            <a:r>
              <a:rPr lang="en-US" altLang="zh-TW" dirty="0"/>
              <a:t>In mathematics and statistics, there are tons of different graphs, such as scatterplot, </a:t>
            </a:r>
            <a:r>
              <a:rPr lang="en-US" altLang="zh-TW" dirty="0" err="1"/>
              <a:t>displot</a:t>
            </a:r>
            <a:r>
              <a:rPr lang="en-US" altLang="zh-TW" dirty="0"/>
              <a:t>, boxplot, and others.</a:t>
            </a:r>
            <a:br>
              <a:rPr lang="en-US" altLang="zh-TW" dirty="0"/>
            </a:b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However, in discrete math, we don’t care about any one them; instead,  we only learn one type of graph (which is a data structure).</a:t>
            </a:r>
          </a:p>
        </p:txBody>
      </p:sp>
      <p:pic>
        <p:nvPicPr>
          <p:cNvPr id="5" name="Picture 4" descr="Chart&#10;&#10;Description automatically generated">
            <a:extLst>
              <a:ext uri="{FF2B5EF4-FFF2-40B4-BE49-F238E27FC236}">
                <a16:creationId xmlns:a16="http://schemas.microsoft.com/office/drawing/2014/main" id="{80213759-A05D-DC42-A9D5-AAEA9E0327ED}"/>
              </a:ext>
            </a:extLst>
          </p:cNvPr>
          <p:cNvPicPr>
            <a:picLocks noChangeAspect="1"/>
          </p:cNvPicPr>
          <p:nvPr/>
        </p:nvPicPr>
        <p:blipFill>
          <a:blip r:embed="rId2"/>
          <a:stretch>
            <a:fillRect/>
          </a:stretch>
        </p:blipFill>
        <p:spPr>
          <a:xfrm>
            <a:off x="1155291" y="3192107"/>
            <a:ext cx="2723206" cy="1339443"/>
          </a:xfrm>
          <a:prstGeom prst="rect">
            <a:avLst/>
          </a:prstGeom>
        </p:spPr>
      </p:pic>
      <p:pic>
        <p:nvPicPr>
          <p:cNvPr id="7" name="Picture 6" descr="Chart, scatter chart&#10;&#10;Description automatically generated">
            <a:extLst>
              <a:ext uri="{FF2B5EF4-FFF2-40B4-BE49-F238E27FC236}">
                <a16:creationId xmlns:a16="http://schemas.microsoft.com/office/drawing/2014/main" id="{C5C04817-8162-4541-AECC-06B3CEC6F54B}"/>
              </a:ext>
            </a:extLst>
          </p:cNvPr>
          <p:cNvPicPr>
            <a:picLocks noChangeAspect="1"/>
          </p:cNvPicPr>
          <p:nvPr/>
        </p:nvPicPr>
        <p:blipFill>
          <a:blip r:embed="rId3"/>
          <a:stretch>
            <a:fillRect/>
          </a:stretch>
        </p:blipFill>
        <p:spPr>
          <a:xfrm>
            <a:off x="4373551" y="2940814"/>
            <a:ext cx="2605391" cy="1842028"/>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4D7830E6-84A6-0647-810A-B300907F92C9}"/>
              </a:ext>
            </a:extLst>
          </p:cNvPr>
          <p:cNvPicPr>
            <a:picLocks noChangeAspect="1"/>
          </p:cNvPicPr>
          <p:nvPr/>
        </p:nvPicPr>
        <p:blipFill>
          <a:blip r:embed="rId4"/>
          <a:stretch>
            <a:fillRect/>
          </a:stretch>
        </p:blipFill>
        <p:spPr>
          <a:xfrm>
            <a:off x="6978942" y="3008486"/>
            <a:ext cx="2781262" cy="1706684"/>
          </a:xfrm>
          <a:prstGeom prst="rect">
            <a:avLst/>
          </a:prstGeom>
        </p:spPr>
      </p:pic>
    </p:spTree>
    <p:extLst>
      <p:ext uri="{BB962C8B-B14F-4D97-AF65-F5344CB8AC3E}">
        <p14:creationId xmlns:p14="http://schemas.microsoft.com/office/powerpoint/2010/main" val="64347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2B07-86CC-684C-9180-F538E32395F8}"/>
              </a:ext>
            </a:extLst>
          </p:cNvPr>
          <p:cNvSpPr>
            <a:spLocks noGrp="1"/>
          </p:cNvSpPr>
          <p:nvPr>
            <p:ph type="title"/>
          </p:nvPr>
        </p:nvSpPr>
        <p:spPr/>
        <p:txBody>
          <a:bodyPr/>
          <a:lstStyle/>
          <a:p>
            <a:r>
              <a:rPr lang="en-TW" dirty="0"/>
              <a:t>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92263D-AE16-9A4C-BA38-E48AAB3FB8C9}"/>
                  </a:ext>
                </a:extLst>
              </p:cNvPr>
              <p:cNvSpPr>
                <a:spLocks noGrp="1"/>
              </p:cNvSpPr>
              <p:nvPr>
                <p:ph idx="1"/>
              </p:nvPr>
            </p:nvSpPr>
            <p:spPr>
              <a:xfrm>
                <a:off x="838200" y="1825625"/>
                <a:ext cx="8372308" cy="4351338"/>
              </a:xfrm>
            </p:spPr>
            <p:txBody>
              <a:bodyPr>
                <a:normAutofit lnSpcReduction="10000"/>
              </a:bodyPr>
              <a:lstStyle/>
              <a:p>
                <a:pPr marL="0" indent="0">
                  <a:buNone/>
                </a:pPr>
                <a:r>
                  <a:rPr lang="en-TW" dirty="0"/>
                  <a:t>A graph is a nonempty set of nodes (or vertices in other textbooks) and a set of edges such that each edge is connected to 2 nodes.</a:t>
                </a:r>
              </a:p>
              <a:p>
                <a:pPr marL="0" indent="0">
                  <a:buNone/>
                </a:pPr>
                <a:r>
                  <a:rPr lang="en-TW" dirty="0"/>
                  <a:t>Another formal definition of graph is – a graph is an ordered triple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𝑔</m:t>
                    </m:r>
                    <m:r>
                      <a:rPr lang="en-US" b="0" i="1" smtClean="0">
                        <a:latin typeface="Cambria Math" panose="02040503050406030204" pitchFamily="18" charset="0"/>
                      </a:rPr>
                      <m:t>)</m:t>
                    </m:r>
                  </m:oMath>
                </a14:m>
                <a:r>
                  <a:rPr lang="en-TW" dirty="0"/>
                  <a:t> where:</a:t>
                </a:r>
              </a:p>
              <a:p>
                <a14:m>
                  <m:oMath xmlns:m="http://schemas.openxmlformats.org/officeDocument/2006/math">
                    <m:r>
                      <a:rPr lang="en-US" b="0" i="1" smtClean="0">
                        <a:latin typeface="Cambria Math" panose="02040503050406030204" pitchFamily="18" charset="0"/>
                      </a:rPr>
                      <m:t>𝑁</m:t>
                    </m:r>
                  </m:oMath>
                </a14:m>
                <a:r>
                  <a:rPr lang="en-TW" dirty="0"/>
                  <a:t> is a nonempty set of nodes</a:t>
                </a:r>
              </a:p>
              <a:p>
                <a14:m>
                  <m:oMath xmlns:m="http://schemas.openxmlformats.org/officeDocument/2006/math">
                    <m:r>
                      <a:rPr lang="en-US" b="0" i="1" smtClean="0">
                        <a:latin typeface="Cambria Math" panose="02040503050406030204" pitchFamily="18" charset="0"/>
                      </a:rPr>
                      <m:t>𝐴</m:t>
                    </m:r>
                  </m:oMath>
                </a14:m>
                <a:r>
                  <a:rPr lang="en-TW" dirty="0"/>
                  <a:t> is a set of edges</a:t>
                </a:r>
              </a:p>
              <a:p>
                <a14:m>
                  <m:oMath xmlns:m="http://schemas.openxmlformats.org/officeDocument/2006/math">
                    <m:r>
                      <a:rPr lang="en-US" b="0" i="1" smtClean="0">
                        <a:latin typeface="Cambria Math" panose="02040503050406030204" pitchFamily="18" charset="0"/>
                      </a:rPr>
                      <m:t>𝑔</m:t>
                    </m:r>
                  </m:oMath>
                </a14:m>
                <a:r>
                  <a:rPr lang="en-TW" dirty="0"/>
                  <a:t> is a function associating with each edge, where each edge is an unordered pair of 2 nodes (the 2 nodes are called the end points of the edge).</a:t>
                </a:r>
              </a:p>
            </p:txBody>
          </p:sp>
        </mc:Choice>
        <mc:Fallback xmlns="">
          <p:sp>
            <p:nvSpPr>
              <p:cNvPr id="3" name="Content Placeholder 2">
                <a:extLst>
                  <a:ext uri="{FF2B5EF4-FFF2-40B4-BE49-F238E27FC236}">
                    <a16:creationId xmlns:a16="http://schemas.microsoft.com/office/drawing/2014/main" id="{B892263D-AE16-9A4C-BA38-E48AAB3FB8C9}"/>
                  </a:ext>
                </a:extLst>
              </p:cNvPr>
              <p:cNvSpPr>
                <a:spLocks noGrp="1" noRot="1" noChangeAspect="1" noMove="1" noResize="1" noEditPoints="1" noAdjustHandles="1" noChangeArrowheads="1" noChangeShapeType="1" noTextEdit="1"/>
              </p:cNvSpPr>
              <p:nvPr>
                <p:ph idx="1"/>
              </p:nvPr>
            </p:nvSpPr>
            <p:spPr>
              <a:xfrm>
                <a:off x="838200" y="1825625"/>
                <a:ext cx="8372308" cy="4351338"/>
              </a:xfrm>
              <a:blipFill>
                <a:blip r:embed="rId2"/>
                <a:stretch>
                  <a:fillRect l="-1515" t="-3198" r="-1212"/>
                </a:stretch>
              </a:blipFill>
            </p:spPr>
            <p:txBody>
              <a:bodyPr/>
              <a:lstStyle/>
              <a:p>
                <a:r>
                  <a:rPr lang="en-TW">
                    <a:noFill/>
                  </a:rPr>
                  <a:t> </a:t>
                </a:r>
              </a:p>
            </p:txBody>
          </p:sp>
        </mc:Fallback>
      </mc:AlternateContent>
      <p:pic>
        <p:nvPicPr>
          <p:cNvPr id="4" name="圖片 4" descr="一張含有 球, 運動, 房間 的圖片&#10;&#10;自動產生的描述">
            <a:extLst>
              <a:ext uri="{FF2B5EF4-FFF2-40B4-BE49-F238E27FC236}">
                <a16:creationId xmlns:a16="http://schemas.microsoft.com/office/drawing/2014/main" id="{B8A4671C-CECA-FC4C-8959-D60DA226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508" y="2220005"/>
            <a:ext cx="2143292" cy="2976450"/>
          </a:xfrm>
          <a:prstGeom prst="rect">
            <a:avLst/>
          </a:prstGeom>
        </p:spPr>
      </p:pic>
    </p:spTree>
    <p:extLst>
      <p:ext uri="{BB962C8B-B14F-4D97-AF65-F5344CB8AC3E}">
        <p14:creationId xmlns:p14="http://schemas.microsoft.com/office/powerpoint/2010/main" val="395467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836-F984-4641-B6DF-A089A520E178}"/>
              </a:ext>
            </a:extLst>
          </p:cNvPr>
          <p:cNvSpPr>
            <a:spLocks noGrp="1"/>
          </p:cNvSpPr>
          <p:nvPr>
            <p:ph type="title"/>
          </p:nvPr>
        </p:nvSpPr>
        <p:spPr/>
        <p:txBody>
          <a:bodyPr/>
          <a:lstStyle/>
          <a:p>
            <a:r>
              <a:rPr lang="en-TW" dirty="0"/>
              <a:t>Directed Graph and Weighted Graph</a:t>
            </a:r>
          </a:p>
        </p:txBody>
      </p:sp>
      <p:sp>
        <p:nvSpPr>
          <p:cNvPr id="6" name="Content Placeholder 5">
            <a:extLst>
              <a:ext uri="{FF2B5EF4-FFF2-40B4-BE49-F238E27FC236}">
                <a16:creationId xmlns:a16="http://schemas.microsoft.com/office/drawing/2014/main" id="{7A6EAC30-D097-274A-BB99-A3784CA6A45A}"/>
              </a:ext>
            </a:extLst>
          </p:cNvPr>
          <p:cNvSpPr>
            <a:spLocks noGrp="1"/>
          </p:cNvSpPr>
          <p:nvPr>
            <p:ph idx="1"/>
          </p:nvPr>
        </p:nvSpPr>
        <p:spPr>
          <a:xfrm>
            <a:off x="838200" y="1825625"/>
            <a:ext cx="7304903" cy="4351338"/>
          </a:xfrm>
        </p:spPr>
        <p:txBody>
          <a:bodyPr/>
          <a:lstStyle/>
          <a:p>
            <a:pPr marL="0" indent="0">
              <a:buNone/>
            </a:pPr>
            <a:r>
              <a:rPr lang="en-TW" dirty="0"/>
              <a:t>A drected graph is </a:t>
            </a:r>
            <a:r>
              <a:rPr lang="en-US" dirty="0"/>
              <a:t>a set of nodes connected by edges, where the edges have a direction associated with them.</a:t>
            </a:r>
          </a:p>
          <a:p>
            <a:pPr marL="0" indent="0">
              <a:buNone/>
            </a:pPr>
            <a:r>
              <a:rPr lang="en-US" dirty="0"/>
              <a:t>A weighted graph is a set of nodes connected by edges, where the edges have a numerical weight associated with them.</a:t>
            </a:r>
          </a:p>
          <a:p>
            <a:pPr marL="0" indent="0">
              <a:buNone/>
            </a:pPr>
            <a:r>
              <a:rPr lang="en-US" dirty="0"/>
              <a:t>A graph can be weighted and directed at the same time. For example, Google map is a directed weighted graph, since each road might have a direction and a length associated with it.</a:t>
            </a:r>
            <a:endParaRPr lang="en-TW" dirty="0"/>
          </a:p>
        </p:txBody>
      </p:sp>
      <p:pic>
        <p:nvPicPr>
          <p:cNvPr id="10" name="Graphic 9">
            <a:extLst>
              <a:ext uri="{FF2B5EF4-FFF2-40B4-BE49-F238E27FC236}">
                <a16:creationId xmlns:a16="http://schemas.microsoft.com/office/drawing/2014/main" id="{D172ADD6-C949-9E4A-93E8-28857896D8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3103" y="2069375"/>
            <a:ext cx="3384223" cy="1925247"/>
          </a:xfrm>
          <a:prstGeom prst="rect">
            <a:avLst/>
          </a:prstGeom>
        </p:spPr>
      </p:pic>
      <p:sp>
        <p:nvSpPr>
          <p:cNvPr id="11" name="TextBox 10">
            <a:extLst>
              <a:ext uri="{FF2B5EF4-FFF2-40B4-BE49-F238E27FC236}">
                <a16:creationId xmlns:a16="http://schemas.microsoft.com/office/drawing/2014/main" id="{4301C50B-3F7A-6D41-8FDC-BA1E9319E61F}"/>
              </a:ext>
            </a:extLst>
          </p:cNvPr>
          <p:cNvSpPr txBox="1"/>
          <p:nvPr/>
        </p:nvSpPr>
        <p:spPr>
          <a:xfrm>
            <a:off x="8143103" y="4238372"/>
            <a:ext cx="3784113" cy="369332"/>
          </a:xfrm>
          <a:prstGeom prst="rect">
            <a:avLst/>
          </a:prstGeom>
          <a:noFill/>
        </p:spPr>
        <p:txBody>
          <a:bodyPr wrap="none" rtlCol="0">
            <a:spAutoFit/>
          </a:bodyPr>
          <a:lstStyle/>
          <a:p>
            <a:r>
              <a:rPr lang="en-TW" dirty="0"/>
              <a:t>This is a weighted and directed graph.</a:t>
            </a:r>
          </a:p>
        </p:txBody>
      </p:sp>
    </p:spTree>
    <p:extLst>
      <p:ext uri="{BB962C8B-B14F-4D97-AF65-F5344CB8AC3E}">
        <p14:creationId xmlns:p14="http://schemas.microsoft.com/office/powerpoint/2010/main" val="823191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D7BF-9E6D-554D-B721-CF220269A9E2}"/>
              </a:ext>
            </a:extLst>
          </p:cNvPr>
          <p:cNvSpPr>
            <a:spLocks noGrp="1"/>
          </p:cNvSpPr>
          <p:nvPr>
            <p:ph type="title"/>
          </p:nvPr>
        </p:nvSpPr>
        <p:spPr/>
        <p:txBody>
          <a:bodyPr/>
          <a:lstStyle/>
          <a:p>
            <a:r>
              <a:rPr lang="en-TW" dirty="0"/>
              <a:t>Terminologies of Graph</a:t>
            </a:r>
          </a:p>
        </p:txBody>
      </p:sp>
      <p:sp>
        <p:nvSpPr>
          <p:cNvPr id="3" name="Content Placeholder 2">
            <a:extLst>
              <a:ext uri="{FF2B5EF4-FFF2-40B4-BE49-F238E27FC236}">
                <a16:creationId xmlns:a16="http://schemas.microsoft.com/office/drawing/2014/main" id="{60DCBFB7-69B1-D346-BCF6-BC57792773E6}"/>
              </a:ext>
            </a:extLst>
          </p:cNvPr>
          <p:cNvSpPr>
            <a:spLocks noGrp="1"/>
          </p:cNvSpPr>
          <p:nvPr>
            <p:ph idx="1"/>
          </p:nvPr>
        </p:nvSpPr>
        <p:spPr/>
        <p:txBody>
          <a:bodyPr/>
          <a:lstStyle/>
          <a:p>
            <a:pPr marL="0" indent="0">
              <a:buNone/>
            </a:pPr>
            <a:r>
              <a:rPr lang="en-TW" dirty="0"/>
              <a:t>Before we move on, let’s learn the terminologies used for graphs.</a:t>
            </a:r>
          </a:p>
          <a:p>
            <a:r>
              <a:rPr lang="en-TW" dirty="0"/>
              <a:t>Adj</a:t>
            </a:r>
            <a:r>
              <a:rPr lang="en-US" dirty="0" err="1"/>
              <a:t>acen</a:t>
            </a:r>
            <a:r>
              <a:rPr lang="en-TW" dirty="0"/>
              <a:t>t – two nodes are adjacent if they are connected by an edge.</a:t>
            </a:r>
          </a:p>
          <a:p>
            <a:r>
              <a:rPr lang="en-TW" dirty="0"/>
              <a:t>Loop -  </a:t>
            </a:r>
            <a:r>
              <a:rPr lang="en-US" dirty="0"/>
              <a:t>an edge that connects a vertex to itself.</a:t>
            </a:r>
          </a:p>
          <a:p>
            <a:r>
              <a:rPr lang="en-TW" dirty="0"/>
              <a:t>Complete Grpah - a graph that all nodes are pairwise adjacent.</a:t>
            </a:r>
          </a:p>
          <a:p>
            <a:r>
              <a:rPr lang="en-TW" dirty="0"/>
              <a:t>Subgraph of a Graph – a graph consists of a set of nodes and edges of the original Graph.</a:t>
            </a:r>
          </a:p>
          <a:p>
            <a:r>
              <a:rPr lang="en-TW" dirty="0"/>
              <a:t>Cycle – a </a:t>
            </a:r>
            <a:r>
              <a:rPr lang="en-US" dirty="0"/>
              <a:t> cycle in a graph is a non-empty trail in which the only repeated vertices are the first and last vertices.</a:t>
            </a:r>
            <a:endParaRPr lang="en-TW" dirty="0"/>
          </a:p>
          <a:p>
            <a:pPr marL="0" indent="0">
              <a:buNone/>
            </a:pPr>
            <a:endParaRPr lang="en-TW" dirty="0"/>
          </a:p>
        </p:txBody>
      </p:sp>
    </p:spTree>
    <p:extLst>
      <p:ext uri="{BB962C8B-B14F-4D97-AF65-F5344CB8AC3E}">
        <p14:creationId xmlns:p14="http://schemas.microsoft.com/office/powerpoint/2010/main" val="382263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081F-6840-1244-9AEA-771BEC8D6BD5}"/>
              </a:ext>
            </a:extLst>
          </p:cNvPr>
          <p:cNvSpPr>
            <a:spLocks noGrp="1"/>
          </p:cNvSpPr>
          <p:nvPr>
            <p:ph type="title"/>
          </p:nvPr>
        </p:nvSpPr>
        <p:spPr/>
        <p:txBody>
          <a:bodyPr/>
          <a:lstStyle/>
          <a:p>
            <a:r>
              <a:rPr lang="en-TW" dirty="0"/>
              <a:t>Terminologies of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C0CB77-127F-D649-B643-3089D36104EE}"/>
                  </a:ext>
                </a:extLst>
              </p:cNvPr>
              <p:cNvSpPr>
                <a:spLocks noGrp="1"/>
              </p:cNvSpPr>
              <p:nvPr>
                <p:ph idx="1"/>
              </p:nvPr>
            </p:nvSpPr>
            <p:spPr>
              <a:xfrm>
                <a:off x="838200" y="1825624"/>
                <a:ext cx="5970373" cy="4798369"/>
              </a:xfrm>
            </p:spPr>
            <p:txBody>
              <a:bodyPr>
                <a:normAutofit/>
              </a:bodyPr>
              <a:lstStyle/>
              <a:p>
                <a:pPr marL="0" indent="0">
                  <a:buNone/>
                </a:pPr>
                <a:r>
                  <a:rPr lang="en-US" dirty="0"/>
                  <a:t>Using the top graph</a:t>
                </a:r>
                <a:r>
                  <a:rPr lang="en-TW" dirty="0"/>
                  <a:t>, we know that:</a:t>
                </a:r>
              </a:p>
              <a:p>
                <a:pPr marL="514350" indent="-514350">
                  <a:buAutoNum type="arabicPeriod"/>
                </a:pPr>
                <a:r>
                  <a:rPr lang="en-TW" dirty="0"/>
                  <a:t>Node B is adjacent to A, C and E; Node C is adjacent to B and F, and so on.</a:t>
                </a:r>
              </a:p>
              <a:p>
                <a:pPr marL="514350" indent="-514350">
                  <a:buAutoNum type="arabicPeriod"/>
                </a:pPr>
                <a:r>
                  <a:rPr lang="en-TW" dirty="0"/>
                  <a:t>There’s a loop in node A.</a:t>
                </a:r>
              </a:p>
              <a:p>
                <a:pPr marL="514350" indent="-514350">
                  <a:buAutoNum type="arabicPeriod"/>
                </a:pPr>
                <a:r>
                  <a:rPr lang="en-TW" dirty="0"/>
                  <a:t>The top graph is not complete, but the bottom graph is a complete graph.</a:t>
                </a:r>
              </a:p>
              <a:p>
                <a:pPr marL="514350" indent="-514350">
                  <a:buAutoNum type="arabicPeriod"/>
                </a:pPr>
                <a:r>
                  <a:rPr lang="en-TW" dirty="0"/>
                  <a:t>In graph A, a cycle could be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a14:m>
                <a:endParaRPr lang="en-TW" dirty="0"/>
              </a:p>
              <a:p>
                <a:pPr marL="514350" indent="-514350">
                  <a:buAutoNum type="arabicPeriod"/>
                </a:pPr>
                <a:endParaRPr lang="en-TW" dirty="0"/>
              </a:p>
              <a:p>
                <a:pPr marL="514350" indent="-514350">
                  <a:buAutoNum type="arabicPeriod"/>
                </a:pPr>
                <a:endParaRPr lang="en-TW" dirty="0"/>
              </a:p>
              <a:p>
                <a:pPr marL="514350" indent="-514350">
                  <a:buAutoNum type="arabicPeriod"/>
                </a:pPr>
                <a:endParaRPr lang="en-TW" dirty="0"/>
              </a:p>
            </p:txBody>
          </p:sp>
        </mc:Choice>
        <mc:Fallback>
          <p:sp>
            <p:nvSpPr>
              <p:cNvPr id="3" name="Content Placeholder 2">
                <a:extLst>
                  <a:ext uri="{FF2B5EF4-FFF2-40B4-BE49-F238E27FC236}">
                    <a16:creationId xmlns:a16="http://schemas.microsoft.com/office/drawing/2014/main" id="{2CC0CB77-127F-D649-B643-3089D36104EE}"/>
                  </a:ext>
                </a:extLst>
              </p:cNvPr>
              <p:cNvSpPr>
                <a:spLocks noGrp="1" noRot="1" noChangeAspect="1" noMove="1" noResize="1" noEditPoints="1" noAdjustHandles="1" noChangeArrowheads="1" noChangeShapeType="1" noTextEdit="1"/>
              </p:cNvSpPr>
              <p:nvPr>
                <p:ph idx="1"/>
              </p:nvPr>
            </p:nvSpPr>
            <p:spPr>
              <a:xfrm>
                <a:off x="838200" y="1825624"/>
                <a:ext cx="5970373" cy="4798369"/>
              </a:xfrm>
              <a:blipFill>
                <a:blip r:embed="rId2"/>
                <a:stretch>
                  <a:fillRect l="-2145" t="-2030"/>
                </a:stretch>
              </a:blipFill>
            </p:spPr>
            <p:txBody>
              <a:bodyPr/>
              <a:lstStyle/>
              <a:p>
                <a:r>
                  <a:rPr lang="zh-TW" altLang="en-US">
                    <a:noFill/>
                  </a:rPr>
                  <a:t> </a:t>
                </a:r>
              </a:p>
            </p:txBody>
          </p:sp>
        </mc:Fallback>
      </mc:AlternateContent>
      <p:pic>
        <p:nvPicPr>
          <p:cNvPr id="5" name="Graphic 4">
            <a:extLst>
              <a:ext uri="{FF2B5EF4-FFF2-40B4-BE49-F238E27FC236}">
                <a16:creationId xmlns:a16="http://schemas.microsoft.com/office/drawing/2014/main" id="{FADF1E98-E1EE-5C46-A08A-F2E92AF537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4639" y="1690688"/>
            <a:ext cx="4029161" cy="2554251"/>
          </a:xfrm>
          <a:prstGeom prst="rect">
            <a:avLst/>
          </a:prstGeom>
        </p:spPr>
      </p:pic>
      <p:pic>
        <p:nvPicPr>
          <p:cNvPr id="7" name="Graphic 6">
            <a:extLst>
              <a:ext uri="{FF2B5EF4-FFF2-40B4-BE49-F238E27FC236}">
                <a16:creationId xmlns:a16="http://schemas.microsoft.com/office/drawing/2014/main" id="{9A805FAB-CB30-0F4A-8D5D-EFADE26239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7739" y="4517010"/>
            <a:ext cx="2900920" cy="2106984"/>
          </a:xfrm>
          <a:prstGeom prst="rect">
            <a:avLst/>
          </a:prstGeom>
        </p:spPr>
      </p:pic>
    </p:spTree>
    <p:extLst>
      <p:ext uri="{BB962C8B-B14F-4D97-AF65-F5344CB8AC3E}">
        <p14:creationId xmlns:p14="http://schemas.microsoft.com/office/powerpoint/2010/main" val="2568669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6224</TotalTime>
  <Words>2495</Words>
  <Application>Microsoft Office PowerPoint</Application>
  <PresentationFormat>寬螢幕</PresentationFormat>
  <Paragraphs>186</Paragraphs>
  <Slides>35</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35</vt:i4>
      </vt:variant>
    </vt:vector>
  </HeadingPairs>
  <TitlesOfParts>
    <vt:vector size="40" baseType="lpstr">
      <vt:lpstr>Arial</vt:lpstr>
      <vt:lpstr>Calibri</vt:lpstr>
      <vt:lpstr>Calibri Light</vt:lpstr>
      <vt:lpstr>Cambria Math</vt:lpstr>
      <vt:lpstr>Office Theme</vt:lpstr>
      <vt:lpstr>Discrete Math Chapter 6</vt:lpstr>
      <vt:lpstr>Chapter 6 Overview</vt:lpstr>
      <vt:lpstr>Notes of Chapter 6</vt:lpstr>
      <vt:lpstr>6-1 Graphs and Their Representation</vt:lpstr>
      <vt:lpstr>Graphs</vt:lpstr>
      <vt:lpstr>Graph</vt:lpstr>
      <vt:lpstr>Directed Graph and Weighted Graph</vt:lpstr>
      <vt:lpstr>Terminologies of Graph</vt:lpstr>
      <vt:lpstr>Terminologies of Graph</vt:lpstr>
      <vt:lpstr>Example 6-1-1</vt:lpstr>
      <vt:lpstr>Isomorphism</vt:lpstr>
      <vt:lpstr>Isomorphism</vt:lpstr>
      <vt:lpstr>Bipartite Complete Graph</vt:lpstr>
      <vt:lpstr>Adjacency Matrix</vt:lpstr>
      <vt:lpstr>6-2 Trees and Their Representation</vt:lpstr>
      <vt:lpstr>Tree</vt:lpstr>
      <vt:lpstr>Terminology of Trees</vt:lpstr>
      <vt:lpstr>Terminology of Trees</vt:lpstr>
      <vt:lpstr>Applications of Tree</vt:lpstr>
      <vt:lpstr>Tree Traversal Algorithms</vt:lpstr>
      <vt:lpstr>Breadth First Tree Traversal</vt:lpstr>
      <vt:lpstr>PreOrder Depth First Tree Traversal</vt:lpstr>
      <vt:lpstr>InOrder Depth First Tree Traversal</vt:lpstr>
      <vt:lpstr>PostOrder Depth First Tree Traversal</vt:lpstr>
      <vt:lpstr>6-4 Huffman Encoding</vt:lpstr>
      <vt:lpstr>Character Encoding</vt:lpstr>
      <vt:lpstr>Character Encoding</vt:lpstr>
      <vt:lpstr>Character Encoding</vt:lpstr>
      <vt:lpstr>Huffman Encoding</vt:lpstr>
      <vt:lpstr>Huffman Encoding</vt:lpstr>
      <vt:lpstr>Huffman Encoding</vt:lpstr>
      <vt:lpstr>Huffman Encoding</vt:lpstr>
      <vt:lpstr>Huffman Encoding</vt:lpstr>
      <vt:lpstr>Huffman Encoding</vt:lpstr>
      <vt:lpstr>Huffman Encoding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138</cp:revision>
  <dcterms:created xsi:type="dcterms:W3CDTF">2021-08-25T07:05:14Z</dcterms:created>
  <dcterms:modified xsi:type="dcterms:W3CDTF">2022-01-04T03:13:18Z</dcterms:modified>
</cp:coreProperties>
</file>